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68D6AF7-84A3-4A7A-A484-B1A9DAAEA116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9C85F5F-0383-4C0F-AB29-E4D9866F1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AF7-84A3-4A7A-A484-B1A9DAAEA116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5F5F-0383-4C0F-AB29-E4D9866F1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AF7-84A3-4A7A-A484-B1A9DAAEA116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5F5F-0383-4C0F-AB29-E4D9866F1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AF7-84A3-4A7A-A484-B1A9DAAEA116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5F5F-0383-4C0F-AB29-E4D9866F1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68D6AF7-84A3-4A7A-A484-B1A9DAAEA116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9C85F5F-0383-4C0F-AB29-E4D9866F1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AF7-84A3-4A7A-A484-B1A9DAAEA116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5F5F-0383-4C0F-AB29-E4D9866F1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AF7-84A3-4A7A-A484-B1A9DAAEA116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5F5F-0383-4C0F-AB29-E4D9866F1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AF7-84A3-4A7A-A484-B1A9DAAEA116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5F5F-0383-4C0F-AB29-E4D9866F1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AF7-84A3-4A7A-A484-B1A9DAAEA116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5F5F-0383-4C0F-AB29-E4D9866F1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AF7-84A3-4A7A-A484-B1A9DAAEA116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5F5F-0383-4C0F-AB29-E4D9866F1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AF7-84A3-4A7A-A484-B1A9DAAEA116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5F5F-0383-4C0F-AB29-E4D9866F1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8D6AF7-84A3-4A7A-A484-B1A9DAAEA116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C85F5F-0383-4C0F-AB29-E4D9866F1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381000" y="43434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Course guide on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Food Plant Design and Pilot Demonstration</a:t>
            </a:r>
          </a:p>
          <a:p>
            <a:pPr algn="ctr"/>
            <a:r>
              <a:rPr lang="en-US" sz="2800" b="1" dirty="0" smtClean="0"/>
              <a:t>(FST 409)</a:t>
            </a:r>
            <a:endParaRPr lang="en-US" sz="2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457200"/>
            <a:ext cx="18923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67468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University of Agriculture, Abeokuta</a:t>
            </a:r>
            <a:br>
              <a:rPr lang="en-US" sz="2800" b="1" dirty="0" smtClean="0"/>
            </a:br>
            <a:r>
              <a:rPr lang="en-US" b="1" dirty="0" smtClean="0"/>
              <a:t>Department of Food Science and Technology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Issues in Technical Feasibility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Raw material requirement </a:t>
            </a:r>
          </a:p>
          <a:p>
            <a:pPr lvl="1"/>
            <a:r>
              <a:rPr lang="en-US" dirty="0" smtClean="0"/>
              <a:t>Labor requirement</a:t>
            </a:r>
          </a:p>
          <a:p>
            <a:pPr lvl="1"/>
            <a:r>
              <a:rPr lang="en-US" dirty="0" smtClean="0"/>
              <a:t>Equipment and facility requirement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Process flow</a:t>
            </a:r>
          </a:p>
          <a:p>
            <a:pPr lvl="1"/>
            <a:r>
              <a:rPr lang="en-US" dirty="0" smtClean="0"/>
              <a:t>Facility construction and material suitability </a:t>
            </a:r>
          </a:p>
          <a:p>
            <a:pPr lvl="1"/>
            <a:r>
              <a:rPr lang="en-US" dirty="0" smtClean="0"/>
              <a:t>Land suitability </a:t>
            </a:r>
          </a:p>
          <a:p>
            <a:pPr lvl="1"/>
            <a:r>
              <a:rPr lang="en-US" dirty="0" smtClean="0"/>
              <a:t>Climatic consideration</a:t>
            </a:r>
          </a:p>
          <a:p>
            <a:pPr lvl="1"/>
            <a:r>
              <a:rPr lang="en-US" dirty="0" smtClean="0"/>
              <a:t>Energy and utilities</a:t>
            </a:r>
          </a:p>
          <a:p>
            <a:pPr lvl="1"/>
            <a:r>
              <a:rPr lang="en-US" dirty="0" smtClean="0"/>
              <a:t>Transportation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pPr lvl="1"/>
            <a:r>
              <a:rPr lang="en-US" sz="2800" dirty="0" smtClean="0"/>
              <a:t>Projected expenditures on the design project</a:t>
            </a:r>
          </a:p>
          <a:p>
            <a:pPr lvl="2"/>
            <a:r>
              <a:rPr lang="en-US" sz="2500" dirty="0" smtClean="0"/>
              <a:t>Capital</a:t>
            </a:r>
          </a:p>
          <a:p>
            <a:pPr lvl="2"/>
            <a:r>
              <a:rPr lang="en-US" sz="2500" dirty="0" smtClean="0"/>
              <a:t>Recurrent</a:t>
            </a:r>
          </a:p>
          <a:p>
            <a:pPr lvl="1"/>
            <a:r>
              <a:rPr lang="en-US" sz="2800" dirty="0" smtClean="0"/>
              <a:t>Projected incomes</a:t>
            </a:r>
          </a:p>
          <a:p>
            <a:pPr lvl="2"/>
            <a:r>
              <a:rPr lang="en-US" sz="2500" dirty="0" smtClean="0"/>
              <a:t>Sales</a:t>
            </a:r>
          </a:p>
          <a:p>
            <a:pPr lvl="2"/>
            <a:r>
              <a:rPr lang="en-US" sz="2500" dirty="0" smtClean="0"/>
              <a:t>Services</a:t>
            </a:r>
          </a:p>
          <a:p>
            <a:pPr lvl="1"/>
            <a:r>
              <a:rPr lang="en-US" sz="2800" dirty="0" smtClean="0"/>
              <a:t>Projected profits</a:t>
            </a:r>
          </a:p>
          <a:p>
            <a:pPr lvl="1"/>
            <a:r>
              <a:rPr lang="en-US" sz="2800" dirty="0" smtClean="0"/>
              <a:t>Time value of money</a:t>
            </a:r>
          </a:p>
          <a:p>
            <a:pPr lvl="1"/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Issues in economic feasibility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Plant economics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Asset values</a:t>
            </a:r>
          </a:p>
          <a:p>
            <a:pPr lvl="1"/>
            <a:r>
              <a:rPr lang="en-US" sz="2800" dirty="0" smtClean="0"/>
              <a:t>Initial value</a:t>
            </a:r>
          </a:p>
          <a:p>
            <a:pPr lvl="1"/>
            <a:r>
              <a:rPr lang="en-US" sz="2800" dirty="0" smtClean="0"/>
              <a:t>Salvage value</a:t>
            </a:r>
          </a:p>
          <a:p>
            <a:pPr lvl="1"/>
            <a:r>
              <a:rPr lang="en-US" sz="2800" dirty="0" smtClean="0"/>
              <a:t>Scrap value</a:t>
            </a:r>
          </a:p>
          <a:p>
            <a:pPr lvl="1"/>
            <a:r>
              <a:rPr lang="en-US" sz="2800" dirty="0" smtClean="0"/>
              <a:t>Present value:</a:t>
            </a:r>
          </a:p>
          <a:p>
            <a:pPr lvl="2"/>
            <a:r>
              <a:rPr lang="en-US" sz="2500" dirty="0" smtClean="0"/>
              <a:t>book value</a:t>
            </a:r>
          </a:p>
          <a:p>
            <a:pPr lvl="2"/>
            <a:r>
              <a:rPr lang="en-US" sz="2500" dirty="0" smtClean="0"/>
              <a:t>market value</a:t>
            </a:r>
          </a:p>
          <a:p>
            <a:pPr lvl="2"/>
            <a:r>
              <a:rPr lang="en-US" sz="2500" dirty="0" smtClean="0"/>
              <a:t>replacement value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Plant economics contd.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Types of depreciation: </a:t>
            </a:r>
          </a:p>
          <a:p>
            <a:pPr lvl="1"/>
            <a:r>
              <a:rPr lang="en-US" dirty="0" smtClean="0"/>
              <a:t>Physical </a:t>
            </a:r>
          </a:p>
          <a:p>
            <a:pPr lvl="1"/>
            <a:r>
              <a:rPr lang="en-US" dirty="0" smtClean="0"/>
              <a:t>Functional</a:t>
            </a:r>
          </a:p>
          <a:p>
            <a:pPr lvl="1"/>
            <a:r>
              <a:rPr lang="en-US" dirty="0" smtClean="0"/>
              <a:t>Depletion</a:t>
            </a:r>
          </a:p>
          <a:p>
            <a:r>
              <a:rPr lang="en-US" dirty="0" smtClean="0"/>
              <a:t>Purpose of depreciation cost</a:t>
            </a:r>
          </a:p>
          <a:p>
            <a:r>
              <a:rPr lang="en-US" dirty="0" smtClean="0"/>
              <a:t>Methods of calculating depreciation: </a:t>
            </a:r>
          </a:p>
          <a:p>
            <a:pPr lvl="1"/>
            <a:r>
              <a:rPr lang="en-US" dirty="0" smtClean="0"/>
              <a:t>Straight line</a:t>
            </a:r>
          </a:p>
          <a:p>
            <a:pPr lvl="1"/>
            <a:r>
              <a:rPr lang="en-US" dirty="0" smtClean="0"/>
              <a:t>Declining balance</a:t>
            </a:r>
          </a:p>
          <a:p>
            <a:pPr lvl="1"/>
            <a:r>
              <a:rPr lang="en-US" dirty="0" smtClean="0"/>
              <a:t>Sum-of-the-year-digit</a:t>
            </a:r>
          </a:p>
          <a:p>
            <a:pPr lvl="1"/>
            <a:r>
              <a:rPr lang="en-US" dirty="0" smtClean="0"/>
              <a:t>Sinking fund </a:t>
            </a:r>
          </a:p>
          <a:p>
            <a:pPr lvl="1"/>
            <a:r>
              <a:rPr lang="en-US" dirty="0" smtClean="0"/>
              <a:t>Present worth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Profitability defined</a:t>
            </a:r>
          </a:p>
          <a:p>
            <a:r>
              <a:rPr lang="en-US" sz="2800" dirty="0" smtClean="0"/>
              <a:t>Profitability evaluation methods:</a:t>
            </a:r>
          </a:p>
          <a:p>
            <a:pPr lvl="1"/>
            <a:r>
              <a:rPr lang="en-US" sz="2800" dirty="0" smtClean="0"/>
              <a:t>Rate of return</a:t>
            </a:r>
          </a:p>
          <a:p>
            <a:pPr lvl="1"/>
            <a:r>
              <a:rPr lang="en-US" sz="2800" dirty="0" smtClean="0"/>
              <a:t>Discounted cash flow </a:t>
            </a:r>
          </a:p>
          <a:p>
            <a:pPr lvl="1"/>
            <a:r>
              <a:rPr lang="en-US" sz="2800" dirty="0" smtClean="0"/>
              <a:t>Net present worth</a:t>
            </a:r>
          </a:p>
          <a:p>
            <a:pPr lvl="1"/>
            <a:r>
              <a:rPr lang="en-US" sz="2800" dirty="0" smtClean="0"/>
              <a:t>Capitalized costs</a:t>
            </a:r>
          </a:p>
          <a:p>
            <a:pPr lvl="1"/>
            <a:r>
              <a:rPr lang="en-US" sz="2800" dirty="0" smtClean="0"/>
              <a:t>Payout period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Plant economics contd.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Synopsis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Concept of a food plant</a:t>
            </a:r>
          </a:p>
          <a:p>
            <a:r>
              <a:rPr lang="en-US" dirty="0" smtClean="0"/>
              <a:t>Plant design concepts</a:t>
            </a:r>
          </a:p>
          <a:p>
            <a:pPr lvl="1"/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Process design</a:t>
            </a:r>
          </a:p>
          <a:p>
            <a:pPr lvl="1"/>
            <a:r>
              <a:rPr lang="en-US" dirty="0" smtClean="0"/>
              <a:t>Optimal design principles</a:t>
            </a:r>
          </a:p>
          <a:p>
            <a:pPr lvl="1"/>
            <a:r>
              <a:rPr lang="en-US" dirty="0" smtClean="0"/>
              <a:t>Sanitary design</a:t>
            </a:r>
          </a:p>
          <a:p>
            <a:r>
              <a:rPr lang="en-US" dirty="0" smtClean="0"/>
              <a:t>General appreciation of the food industry and various plant facility need</a:t>
            </a:r>
          </a:p>
          <a:p>
            <a:r>
              <a:rPr lang="en-US" dirty="0" smtClean="0"/>
              <a:t>Design principles</a:t>
            </a:r>
          </a:p>
          <a:p>
            <a:r>
              <a:rPr lang="en-US" dirty="0" smtClean="0"/>
              <a:t>Feasibility study</a:t>
            </a:r>
          </a:p>
          <a:p>
            <a:r>
              <a:rPr lang="en-US" dirty="0" smtClean="0"/>
              <a:t>Site selection</a:t>
            </a:r>
          </a:p>
          <a:p>
            <a:r>
              <a:rPr lang="en-US" dirty="0" smtClean="0"/>
              <a:t>Plant economics and profitability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 of a Food Plant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Food plant as physical entity </a:t>
            </a:r>
          </a:p>
          <a:p>
            <a:r>
              <a:rPr lang="en-US" dirty="0" smtClean="0"/>
              <a:t>Conversion processes in a food plant</a:t>
            </a:r>
          </a:p>
          <a:p>
            <a:r>
              <a:rPr lang="en-US" dirty="0" smtClean="0"/>
              <a:t>Energy consumption and cost</a:t>
            </a:r>
          </a:p>
          <a:p>
            <a:r>
              <a:rPr lang="en-US" dirty="0" smtClean="0"/>
              <a:t>Waste generation</a:t>
            </a:r>
          </a:p>
          <a:p>
            <a:r>
              <a:rPr lang="en-US" dirty="0" smtClean="0"/>
              <a:t>Human expertise need</a:t>
            </a:r>
          </a:p>
          <a:p>
            <a:r>
              <a:rPr lang="en-US" dirty="0" smtClean="0"/>
              <a:t>Life cycle of a plant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Plant design concepts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Design as an idea generation exercise</a:t>
            </a:r>
          </a:p>
          <a:p>
            <a:pPr lvl="1"/>
            <a:r>
              <a:rPr lang="en-US" sz="2800" dirty="0" smtClean="0"/>
              <a:t>Fitness to a purpose</a:t>
            </a:r>
          </a:p>
          <a:p>
            <a:pPr lvl="1"/>
            <a:r>
              <a:rPr lang="en-US" sz="2800" dirty="0" smtClean="0"/>
              <a:t>Enormity of task depends on the intended scale of operation of the plant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Food Plant design as a multidisciplinary  project</a:t>
            </a:r>
          </a:p>
          <a:p>
            <a:pPr lvl="1"/>
            <a:r>
              <a:rPr lang="en-US" sz="2800" dirty="0" smtClean="0"/>
              <a:t>Coordinated by a Food Engineer/Food Technologist</a:t>
            </a:r>
          </a:p>
          <a:p>
            <a:pPr lvl="1"/>
            <a:r>
              <a:rPr lang="en-US" sz="2800" dirty="0" smtClean="0"/>
              <a:t>Team may involve all or some of the following:</a:t>
            </a:r>
          </a:p>
          <a:p>
            <a:pPr lvl="1">
              <a:buNone/>
            </a:pPr>
            <a:r>
              <a:rPr lang="en-US" sz="2800" dirty="0" smtClean="0"/>
              <a:t>	Civil, Engineer, Mechanical Engineer, Electrical Engineer, Accountants, Architects, Quantity Surveyor, Economists, etc.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Food process</a:t>
            </a:r>
          </a:p>
          <a:p>
            <a:r>
              <a:rPr lang="en-US" dirty="0" smtClean="0"/>
              <a:t>Process simulation</a:t>
            </a:r>
          </a:p>
          <a:p>
            <a:r>
              <a:rPr lang="en-US" dirty="0" smtClean="0"/>
              <a:t>Process optimization</a:t>
            </a:r>
          </a:p>
          <a:p>
            <a:r>
              <a:rPr lang="en-US" dirty="0" smtClean="0"/>
              <a:t>Process instrumentation and control</a:t>
            </a:r>
          </a:p>
          <a:p>
            <a:r>
              <a:rPr lang="en-US" dirty="0" smtClean="0"/>
              <a:t>Food plant sanitation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Stages in plant 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Inception</a:t>
            </a:r>
          </a:p>
          <a:p>
            <a:pPr lvl="1"/>
            <a:r>
              <a:rPr lang="en-US" sz="2800" dirty="0" smtClean="0"/>
              <a:t>Preliminary evaluation of economics and market</a:t>
            </a:r>
          </a:p>
          <a:p>
            <a:pPr lvl="1"/>
            <a:r>
              <a:rPr lang="en-US" sz="2800" dirty="0" smtClean="0"/>
              <a:t>Development of data necessary for final design </a:t>
            </a:r>
          </a:p>
          <a:p>
            <a:pPr lvl="1"/>
            <a:r>
              <a:rPr lang="en-US" sz="2800" dirty="0" smtClean="0"/>
              <a:t>Final economic evaluation</a:t>
            </a:r>
          </a:p>
          <a:p>
            <a:pPr lvl="1"/>
            <a:r>
              <a:rPr lang="en-US" sz="2800" dirty="0" smtClean="0"/>
              <a:t>Detailed engineering design</a:t>
            </a:r>
          </a:p>
          <a:p>
            <a:pPr lvl="1"/>
            <a:r>
              <a:rPr lang="en-US" sz="2800" dirty="0" smtClean="0"/>
              <a:t>Procurement</a:t>
            </a:r>
          </a:p>
          <a:p>
            <a:pPr lvl="1"/>
            <a:r>
              <a:rPr lang="en-US" sz="2800" dirty="0" smtClean="0"/>
              <a:t>Erection</a:t>
            </a:r>
          </a:p>
          <a:p>
            <a:pPr lvl="1"/>
            <a:r>
              <a:rPr lang="en-US" sz="2800" dirty="0" smtClean="0"/>
              <a:t>Startup and trial runs</a:t>
            </a:r>
          </a:p>
          <a:p>
            <a:pPr lvl="1"/>
            <a:r>
              <a:rPr lang="en-US" sz="2800" dirty="0" smtClean="0"/>
              <a:t>Production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Food Industry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The producers</a:t>
            </a:r>
          </a:p>
          <a:p>
            <a:r>
              <a:rPr lang="en-US" sz="2800" dirty="0" smtClean="0"/>
              <a:t>The processors</a:t>
            </a:r>
          </a:p>
          <a:p>
            <a:r>
              <a:rPr lang="en-US" sz="2800" dirty="0" smtClean="0"/>
              <a:t>The marketers </a:t>
            </a:r>
          </a:p>
          <a:p>
            <a:r>
              <a:rPr lang="en-US" sz="2800" dirty="0" smtClean="0"/>
              <a:t>The consumers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Plant Design Principles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Material Flow</a:t>
            </a:r>
          </a:p>
          <a:p>
            <a:r>
              <a:rPr lang="en-US" dirty="0" smtClean="0"/>
              <a:t>Sanitary Design</a:t>
            </a:r>
          </a:p>
          <a:p>
            <a:r>
              <a:rPr lang="en-US" dirty="0" smtClean="0"/>
              <a:t>Site Location</a:t>
            </a:r>
          </a:p>
          <a:p>
            <a:r>
              <a:rPr lang="en-US" dirty="0" smtClean="0"/>
              <a:t>Design for People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Feasibility studies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Types, definitions and goals:  </a:t>
            </a:r>
          </a:p>
          <a:p>
            <a:pPr lvl="1"/>
            <a:r>
              <a:rPr lang="en-US" sz="2800" dirty="0" smtClean="0"/>
              <a:t>Technical </a:t>
            </a:r>
          </a:p>
          <a:p>
            <a:pPr lvl="1"/>
            <a:r>
              <a:rPr lang="en-US" sz="2800" dirty="0" smtClean="0"/>
              <a:t>Economic</a:t>
            </a:r>
          </a:p>
          <a:p>
            <a:pPr lvl="1"/>
            <a:r>
              <a:rPr lang="en-US" sz="2800" dirty="0" smtClean="0"/>
              <a:t> Viability of a project</a:t>
            </a:r>
          </a:p>
          <a:p>
            <a:pPr lvl="1"/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1005</TotalTime>
  <Words>341</Words>
  <Application>Microsoft Office PowerPoint</Application>
  <PresentationFormat>On-screen Show (4:3)</PresentationFormat>
  <Paragraphs>123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University of Agriculture, Abeokuta Department of Food Science and Technology</vt:lpstr>
      <vt:lpstr>Synopsis</vt:lpstr>
      <vt:lpstr>Concept of a Food Plant</vt:lpstr>
      <vt:lpstr>Plant design concepts</vt:lpstr>
      <vt:lpstr>Definitions</vt:lpstr>
      <vt:lpstr>Stages in plant design</vt:lpstr>
      <vt:lpstr>The Food Industry</vt:lpstr>
      <vt:lpstr>Plant Design Principles</vt:lpstr>
      <vt:lpstr>Feasibility studies</vt:lpstr>
      <vt:lpstr>Issues in Technical Feasibility Study</vt:lpstr>
      <vt:lpstr>Issues in economic feasibility</vt:lpstr>
      <vt:lpstr>Plant economics</vt:lpstr>
      <vt:lpstr>Plant economics contd.</vt:lpstr>
      <vt:lpstr>Plant economics contd.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SHITTU</dc:creator>
  <cp:lastModifiedBy>System2</cp:lastModifiedBy>
  <cp:revision>32</cp:revision>
  <dcterms:created xsi:type="dcterms:W3CDTF">2011-08-15T00:09:39Z</dcterms:created>
  <dcterms:modified xsi:type="dcterms:W3CDTF">2011-08-15T11:57:21Z</dcterms:modified>
</cp:coreProperties>
</file>