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2"/>
  </p:notesMasterIdLst>
  <p:sldIdLst>
    <p:sldId id="256" r:id="rId2"/>
    <p:sldId id="257" r:id="rId3"/>
    <p:sldId id="258" r:id="rId4"/>
    <p:sldId id="27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1" r:id="rId24"/>
    <p:sldId id="282" r:id="rId25"/>
    <p:sldId id="287" r:id="rId26"/>
    <p:sldId id="288" r:id="rId27"/>
    <p:sldId id="280" r:id="rId28"/>
    <p:sldId id="283" r:id="rId29"/>
    <p:sldId id="284" r:id="rId30"/>
    <p:sldId id="293" r:id="rId31"/>
    <p:sldId id="285" r:id="rId32"/>
    <p:sldId id="286" r:id="rId33"/>
    <p:sldId id="290" r:id="rId34"/>
    <p:sldId id="291" r:id="rId35"/>
    <p:sldId id="289" r:id="rId36"/>
    <p:sldId id="292" r:id="rId37"/>
    <p:sldId id="278" r:id="rId38"/>
    <p:sldId id="294" r:id="rId39"/>
    <p:sldId id="279"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437"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3E2D95-ECD8-4EEC-B153-CF840B428F0B}" type="datetimeFigureOut">
              <a:rPr lang="en-US" smtClean="0"/>
              <a:pPr/>
              <a:t>28-Apr-09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CD4D5-89F7-4CB0-B60E-3319DB7AEB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20444A93-222B-4FD2-9CCB-442E4BA3B37B}" type="datetime1">
              <a:rPr lang="en-US" smtClean="0"/>
              <a:pPr/>
              <a:t>28-Apr-09</a:t>
            </a:fld>
            <a:endParaRPr lang="en-US" dirty="0"/>
          </a:p>
        </p:txBody>
      </p:sp>
      <p:sp>
        <p:nvSpPr>
          <p:cNvPr id="17" name="Footer Placeholder 16"/>
          <p:cNvSpPr>
            <a:spLocks noGrp="1"/>
          </p:cNvSpPr>
          <p:nvPr>
            <p:ph type="ftr" sz="quarter" idx="11"/>
          </p:nvPr>
        </p:nvSpPr>
        <p:spPr/>
        <p:txBody>
          <a:bodyPr/>
          <a:lstStyle>
            <a:extLst/>
          </a:lstStyle>
          <a:p>
            <a:r>
              <a:rPr lang="en-US" smtClean="0"/>
              <a:t>ANP 101: Introductory Animal Physiology</a:t>
            </a:r>
            <a:endParaRPr lang="en-US" dirty="0"/>
          </a:p>
        </p:txBody>
      </p:sp>
      <p:sp>
        <p:nvSpPr>
          <p:cNvPr id="29" name="Slide Number Placeholder 28"/>
          <p:cNvSpPr>
            <a:spLocks noGrp="1"/>
          </p:cNvSpPr>
          <p:nvPr>
            <p:ph type="sldNum" sz="quarter" idx="12"/>
          </p:nvPr>
        </p:nvSpPr>
        <p:spPr/>
        <p:txBody>
          <a:bodyPr/>
          <a:lstStyle>
            <a:extLst/>
          </a:lstStyle>
          <a:p>
            <a:fld id="{F2D7535E-AAF8-4589-ADE7-A2498A010E0D}"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0B24FC-8761-487B-BC48-1066B4D690F8}" type="datetime1">
              <a:rPr lang="en-US" smtClean="0"/>
              <a:pPr/>
              <a:t>28-Apr-09</a:t>
            </a:fld>
            <a:endParaRPr lang="en-US" dirty="0"/>
          </a:p>
        </p:txBody>
      </p:sp>
      <p:sp>
        <p:nvSpPr>
          <p:cNvPr id="5" name="Footer Placeholder 4"/>
          <p:cNvSpPr>
            <a:spLocks noGrp="1"/>
          </p:cNvSpPr>
          <p:nvPr>
            <p:ph type="ftr" sz="quarter" idx="11"/>
          </p:nvPr>
        </p:nvSpPr>
        <p:spPr/>
        <p:txBody>
          <a:bodyPr/>
          <a:lstStyle>
            <a:extLst/>
          </a:lstStyle>
          <a:p>
            <a:r>
              <a:rPr lang="en-US" smtClean="0"/>
              <a:t>ANP 101: Introductory Animal Physiology</a:t>
            </a:r>
            <a:endParaRPr lang="en-US" dirty="0"/>
          </a:p>
        </p:txBody>
      </p:sp>
      <p:sp>
        <p:nvSpPr>
          <p:cNvPr id="6" name="Slide Number Placeholder 5"/>
          <p:cNvSpPr>
            <a:spLocks noGrp="1"/>
          </p:cNvSpPr>
          <p:nvPr>
            <p:ph type="sldNum" sz="quarter" idx="12"/>
          </p:nvPr>
        </p:nvSpPr>
        <p:spPr/>
        <p:txBody>
          <a:bodyPr/>
          <a:lstStyle>
            <a:extLst/>
          </a:lstStyle>
          <a:p>
            <a:fld id="{F2D7535E-AAF8-4589-ADE7-A2498A010E0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598F29-780A-4FB6-8ACD-4F0FC836398A}" type="datetime1">
              <a:rPr lang="en-US" smtClean="0"/>
              <a:pPr/>
              <a:t>28-Apr-09</a:t>
            </a:fld>
            <a:endParaRPr lang="en-US" dirty="0"/>
          </a:p>
        </p:txBody>
      </p:sp>
      <p:sp>
        <p:nvSpPr>
          <p:cNvPr id="5" name="Footer Placeholder 4"/>
          <p:cNvSpPr>
            <a:spLocks noGrp="1"/>
          </p:cNvSpPr>
          <p:nvPr>
            <p:ph type="ftr" sz="quarter" idx="11"/>
          </p:nvPr>
        </p:nvSpPr>
        <p:spPr/>
        <p:txBody>
          <a:bodyPr/>
          <a:lstStyle>
            <a:extLst/>
          </a:lstStyle>
          <a:p>
            <a:r>
              <a:rPr lang="en-US" smtClean="0"/>
              <a:t>ANP 101: Introductory Animal Physiology</a:t>
            </a:r>
            <a:endParaRPr lang="en-US" dirty="0"/>
          </a:p>
        </p:txBody>
      </p:sp>
      <p:sp>
        <p:nvSpPr>
          <p:cNvPr id="6" name="Slide Number Placeholder 5"/>
          <p:cNvSpPr>
            <a:spLocks noGrp="1"/>
          </p:cNvSpPr>
          <p:nvPr>
            <p:ph type="sldNum" sz="quarter" idx="12"/>
          </p:nvPr>
        </p:nvSpPr>
        <p:spPr/>
        <p:txBody>
          <a:bodyPr/>
          <a:lstStyle>
            <a:extLst/>
          </a:lstStyle>
          <a:p>
            <a:fld id="{F2D7535E-AAF8-4589-ADE7-A2498A010E0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21B2E3-46CE-425F-964B-A24A5E85E9A1}" type="datetime1">
              <a:rPr lang="en-US" smtClean="0"/>
              <a:pPr/>
              <a:t>28-Apr-09</a:t>
            </a:fld>
            <a:endParaRPr lang="en-US" dirty="0"/>
          </a:p>
        </p:txBody>
      </p:sp>
      <p:sp>
        <p:nvSpPr>
          <p:cNvPr id="5" name="Footer Placeholder 4"/>
          <p:cNvSpPr>
            <a:spLocks noGrp="1"/>
          </p:cNvSpPr>
          <p:nvPr>
            <p:ph type="ftr" sz="quarter" idx="11"/>
          </p:nvPr>
        </p:nvSpPr>
        <p:spPr/>
        <p:txBody>
          <a:bodyPr/>
          <a:lstStyle>
            <a:extLst/>
          </a:lstStyle>
          <a:p>
            <a:r>
              <a:rPr lang="en-US" smtClean="0"/>
              <a:t>ANP 101: Introductory Animal Physiology</a:t>
            </a:r>
            <a:endParaRPr lang="en-US" dirty="0"/>
          </a:p>
        </p:txBody>
      </p:sp>
      <p:sp>
        <p:nvSpPr>
          <p:cNvPr id="6" name="Slide Number Placeholder 5"/>
          <p:cNvSpPr>
            <a:spLocks noGrp="1"/>
          </p:cNvSpPr>
          <p:nvPr>
            <p:ph type="sldNum" sz="quarter" idx="12"/>
          </p:nvPr>
        </p:nvSpPr>
        <p:spPr/>
        <p:txBody>
          <a:bodyPr/>
          <a:lstStyle>
            <a:extLst/>
          </a:lstStyle>
          <a:p>
            <a:fld id="{F2D7535E-AAF8-4589-ADE7-A2498A010E0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CE75D46-A9BF-4279-8906-1318C9EF1471}" type="datetime1">
              <a:rPr lang="en-US" smtClean="0"/>
              <a:pPr/>
              <a:t>28-Apr-09</a:t>
            </a:fld>
            <a:endParaRPr lang="en-US" dirty="0"/>
          </a:p>
        </p:txBody>
      </p:sp>
      <p:sp>
        <p:nvSpPr>
          <p:cNvPr id="5" name="Footer Placeholder 4"/>
          <p:cNvSpPr>
            <a:spLocks noGrp="1"/>
          </p:cNvSpPr>
          <p:nvPr>
            <p:ph type="ftr" sz="quarter" idx="11"/>
          </p:nvPr>
        </p:nvSpPr>
        <p:spPr/>
        <p:txBody>
          <a:bodyPr/>
          <a:lstStyle>
            <a:extLst/>
          </a:lstStyle>
          <a:p>
            <a:r>
              <a:rPr lang="en-US" smtClean="0"/>
              <a:t>ANP 101: Introductory Animal Physiology</a:t>
            </a:r>
            <a:endParaRPr lang="en-US" dirty="0"/>
          </a:p>
        </p:txBody>
      </p:sp>
      <p:sp>
        <p:nvSpPr>
          <p:cNvPr id="6" name="Slide Number Placeholder 5"/>
          <p:cNvSpPr>
            <a:spLocks noGrp="1"/>
          </p:cNvSpPr>
          <p:nvPr>
            <p:ph type="sldNum" sz="quarter" idx="12"/>
          </p:nvPr>
        </p:nvSpPr>
        <p:spPr/>
        <p:txBody>
          <a:bodyPr/>
          <a:lstStyle>
            <a:extLst/>
          </a:lstStyle>
          <a:p>
            <a:fld id="{F2D7535E-AAF8-4589-ADE7-A2498A010E0D}" type="slidenum">
              <a:rPr lang="en-US" smtClean="0"/>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77E5BB4-5D22-40A6-B55E-7234DFAADEB5}" type="datetime1">
              <a:rPr lang="en-US" smtClean="0"/>
              <a:pPr/>
              <a:t>28-Apr-09</a:t>
            </a:fld>
            <a:endParaRPr lang="en-US" dirty="0"/>
          </a:p>
        </p:txBody>
      </p:sp>
      <p:sp>
        <p:nvSpPr>
          <p:cNvPr id="6" name="Footer Placeholder 5"/>
          <p:cNvSpPr>
            <a:spLocks noGrp="1"/>
          </p:cNvSpPr>
          <p:nvPr>
            <p:ph type="ftr" sz="quarter" idx="11"/>
          </p:nvPr>
        </p:nvSpPr>
        <p:spPr/>
        <p:txBody>
          <a:bodyPr/>
          <a:lstStyle>
            <a:extLst/>
          </a:lstStyle>
          <a:p>
            <a:r>
              <a:rPr lang="en-US" smtClean="0"/>
              <a:t>ANP 101: Introductory Animal Physiology</a:t>
            </a:r>
            <a:endParaRPr lang="en-US" dirty="0"/>
          </a:p>
        </p:txBody>
      </p:sp>
      <p:sp>
        <p:nvSpPr>
          <p:cNvPr id="7" name="Slide Number Placeholder 6"/>
          <p:cNvSpPr>
            <a:spLocks noGrp="1"/>
          </p:cNvSpPr>
          <p:nvPr>
            <p:ph type="sldNum" sz="quarter" idx="12"/>
          </p:nvPr>
        </p:nvSpPr>
        <p:spPr/>
        <p:txBody>
          <a:bodyPr/>
          <a:lstStyle>
            <a:extLst/>
          </a:lstStyle>
          <a:p>
            <a:fld id="{F2D7535E-AAF8-4589-ADE7-A2498A010E0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F7F242E-BCD2-4DF6-B134-4EBBED769BF7}" type="datetime1">
              <a:rPr lang="en-US" smtClean="0"/>
              <a:pPr/>
              <a:t>28-Apr-09</a:t>
            </a:fld>
            <a:endParaRPr lang="en-US" dirty="0"/>
          </a:p>
        </p:txBody>
      </p:sp>
      <p:sp>
        <p:nvSpPr>
          <p:cNvPr id="8" name="Footer Placeholder 7"/>
          <p:cNvSpPr>
            <a:spLocks noGrp="1"/>
          </p:cNvSpPr>
          <p:nvPr>
            <p:ph type="ftr" sz="quarter" idx="11"/>
          </p:nvPr>
        </p:nvSpPr>
        <p:spPr/>
        <p:txBody>
          <a:bodyPr/>
          <a:lstStyle>
            <a:extLst/>
          </a:lstStyle>
          <a:p>
            <a:r>
              <a:rPr lang="en-US" smtClean="0"/>
              <a:t>ANP 101: Introductory Animal Physiology</a:t>
            </a:r>
            <a:endParaRPr lang="en-US" dirty="0"/>
          </a:p>
        </p:txBody>
      </p:sp>
      <p:sp>
        <p:nvSpPr>
          <p:cNvPr id="9" name="Slide Number Placeholder 8"/>
          <p:cNvSpPr>
            <a:spLocks noGrp="1"/>
          </p:cNvSpPr>
          <p:nvPr>
            <p:ph type="sldNum" sz="quarter" idx="12"/>
          </p:nvPr>
        </p:nvSpPr>
        <p:spPr/>
        <p:txBody>
          <a:bodyPr/>
          <a:lstStyle>
            <a:extLst/>
          </a:lstStyle>
          <a:p>
            <a:fld id="{F2D7535E-AAF8-4589-ADE7-A2498A010E0D}"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FA80931-651D-4579-8A80-583882D0EAFF}" type="datetime1">
              <a:rPr lang="en-US" smtClean="0"/>
              <a:pPr/>
              <a:t>28-Apr-09</a:t>
            </a:fld>
            <a:endParaRPr lang="en-US" dirty="0"/>
          </a:p>
        </p:txBody>
      </p:sp>
      <p:sp>
        <p:nvSpPr>
          <p:cNvPr id="4" name="Footer Placeholder 3"/>
          <p:cNvSpPr>
            <a:spLocks noGrp="1"/>
          </p:cNvSpPr>
          <p:nvPr>
            <p:ph type="ftr" sz="quarter" idx="11"/>
          </p:nvPr>
        </p:nvSpPr>
        <p:spPr/>
        <p:txBody>
          <a:bodyPr/>
          <a:lstStyle>
            <a:extLst/>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lstStyle>
            <a:extLst/>
          </a:lstStyle>
          <a:p>
            <a:fld id="{F2D7535E-AAF8-4589-ADE7-A2498A010E0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5437FE8-9C58-4AFE-834D-D919774A6E8F}" type="datetime1">
              <a:rPr lang="en-US" smtClean="0"/>
              <a:pPr/>
              <a:t>28-Apr-09</a:t>
            </a:fld>
            <a:endParaRPr lang="en-US" dirty="0"/>
          </a:p>
        </p:txBody>
      </p:sp>
      <p:sp>
        <p:nvSpPr>
          <p:cNvPr id="3" name="Footer Placeholder 2"/>
          <p:cNvSpPr>
            <a:spLocks noGrp="1"/>
          </p:cNvSpPr>
          <p:nvPr>
            <p:ph type="ftr" sz="quarter" idx="11"/>
          </p:nvPr>
        </p:nvSpPr>
        <p:spPr/>
        <p:txBody>
          <a:bodyPr/>
          <a:lstStyle>
            <a:extLst/>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lstStyle>
            <a:extLst/>
          </a:lstStyle>
          <a:p>
            <a:fld id="{F2D7535E-AAF8-4589-ADE7-A2498A010E0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52E24E-7EA5-41A2-83E6-7AEAE2C41FFC}" type="datetime1">
              <a:rPr lang="en-US" smtClean="0"/>
              <a:pPr/>
              <a:t>28-Apr-09</a:t>
            </a:fld>
            <a:endParaRPr lang="en-US" dirty="0"/>
          </a:p>
        </p:txBody>
      </p:sp>
      <p:sp>
        <p:nvSpPr>
          <p:cNvPr id="6" name="Footer Placeholder 5"/>
          <p:cNvSpPr>
            <a:spLocks noGrp="1"/>
          </p:cNvSpPr>
          <p:nvPr>
            <p:ph type="ftr" sz="quarter" idx="11"/>
          </p:nvPr>
        </p:nvSpPr>
        <p:spPr/>
        <p:txBody>
          <a:bodyPr/>
          <a:lstStyle>
            <a:extLst/>
          </a:lstStyle>
          <a:p>
            <a:r>
              <a:rPr lang="en-US" smtClean="0"/>
              <a:t>ANP 101: Introductory Animal Physiology</a:t>
            </a:r>
            <a:endParaRPr lang="en-US" dirty="0"/>
          </a:p>
        </p:txBody>
      </p:sp>
      <p:sp>
        <p:nvSpPr>
          <p:cNvPr id="7" name="Slide Number Placeholder 6"/>
          <p:cNvSpPr>
            <a:spLocks noGrp="1"/>
          </p:cNvSpPr>
          <p:nvPr>
            <p:ph type="sldNum" sz="quarter" idx="12"/>
          </p:nvPr>
        </p:nvSpPr>
        <p:spPr/>
        <p:txBody>
          <a:bodyPr/>
          <a:lstStyle>
            <a:extLst/>
          </a:lstStyle>
          <a:p>
            <a:fld id="{F2D7535E-AAF8-4589-ADE7-A2498A010E0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218CE51F-D44B-49EA-A338-4C72B34119AF}" type="datetime1">
              <a:rPr lang="en-US" smtClean="0"/>
              <a:pPr/>
              <a:t>28-Apr-09</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r>
              <a:rPr lang="en-US" smtClean="0"/>
              <a:t>ANP 101: Introductory Animal Physiology</a:t>
            </a:r>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F2D7535E-AAF8-4589-ADE7-A2498A010E0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C889DB5-E268-4F48-8586-E5E6F3ABE386}" type="datetime1">
              <a:rPr lang="en-US" smtClean="0"/>
              <a:pPr/>
              <a:t>28-Apr-09</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en-US" smtClean="0"/>
              <a:t>ANP 101: Introductory Animal Physiology</a:t>
            </a:r>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2D7535E-AAF8-4589-ADE7-A2498A010E0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lstStyle/>
          <a:p>
            <a:fld id="{F2D7535E-AAF8-4589-ADE7-A2498A010E0D}" type="slidenum">
              <a:rPr lang="en-US" smtClean="0"/>
              <a:pPr/>
              <a:t>1</a:t>
            </a:fld>
            <a:endParaRPr lang="en-US" dirty="0"/>
          </a:p>
        </p:txBody>
      </p:sp>
      <p:sp>
        <p:nvSpPr>
          <p:cNvPr id="2" name="Title 1"/>
          <p:cNvSpPr>
            <a:spLocks noGrp="1"/>
          </p:cNvSpPr>
          <p:nvPr>
            <p:ph type="ctrTitle"/>
          </p:nvPr>
        </p:nvSpPr>
        <p:spPr>
          <a:xfrm>
            <a:off x="609600" y="838200"/>
            <a:ext cx="7772400" cy="993775"/>
          </a:xfrm>
        </p:spPr>
        <p:txBody>
          <a:bodyPr>
            <a:normAutofit/>
          </a:bodyPr>
          <a:lstStyle/>
          <a:p>
            <a:r>
              <a:rPr lang="en-GB" sz="2400" dirty="0" smtClean="0"/>
              <a:t>ANP101: INTRODUCTORY ANIMAL PHYSIOLOGY </a:t>
            </a:r>
            <a:r>
              <a:rPr lang="en-GB" sz="2400" b="1" dirty="0" smtClean="0"/>
              <a:t>(2 UNITS)</a:t>
            </a:r>
            <a:endParaRPr lang="en-US" sz="2400" dirty="0"/>
          </a:p>
        </p:txBody>
      </p:sp>
      <p:sp>
        <p:nvSpPr>
          <p:cNvPr id="3" name="Subtitle 2"/>
          <p:cNvSpPr>
            <a:spLocks noGrp="1"/>
          </p:cNvSpPr>
          <p:nvPr>
            <p:ph type="subTitle" idx="1"/>
          </p:nvPr>
        </p:nvSpPr>
        <p:spPr>
          <a:xfrm>
            <a:off x="990600" y="2057400"/>
            <a:ext cx="7162800" cy="3581400"/>
          </a:xfrm>
        </p:spPr>
        <p:txBody>
          <a:bodyPr>
            <a:normAutofit fontScale="92500" lnSpcReduction="20000"/>
          </a:bodyPr>
          <a:lstStyle/>
          <a:p>
            <a:r>
              <a:rPr lang="en-GB" b="1" dirty="0" smtClean="0">
                <a:solidFill>
                  <a:schemeClr val="tx1"/>
                </a:solidFill>
              </a:rPr>
              <a:t>Course Outline</a:t>
            </a:r>
            <a:endParaRPr lang="en-US" dirty="0" smtClean="0">
              <a:solidFill>
                <a:schemeClr val="tx1"/>
              </a:solidFill>
            </a:endParaRPr>
          </a:p>
          <a:p>
            <a:pPr algn="just"/>
            <a:endParaRPr lang="en-GB" sz="2600" dirty="0" smtClean="0">
              <a:solidFill>
                <a:schemeClr val="tx1"/>
              </a:solidFill>
            </a:endParaRPr>
          </a:p>
          <a:p>
            <a:pPr algn="just"/>
            <a:r>
              <a:rPr lang="en-GB" sz="2600" dirty="0" smtClean="0">
                <a:solidFill>
                  <a:schemeClr val="tx1"/>
                </a:solidFill>
              </a:rPr>
              <a:t>Characteristics of living things; Cellular basis of life: Cell organelles; Cell cycle, Cell division, Cell growth, Cell death.</a:t>
            </a:r>
          </a:p>
          <a:p>
            <a:pPr algn="just"/>
            <a:endParaRPr lang="en-GB" sz="2600" dirty="0" smtClean="0">
              <a:solidFill>
                <a:schemeClr val="tx1"/>
              </a:solidFill>
            </a:endParaRPr>
          </a:p>
          <a:p>
            <a:pPr algn="just"/>
            <a:r>
              <a:rPr lang="en-GB" sz="2600" dirty="0" smtClean="0">
                <a:solidFill>
                  <a:schemeClr val="tx1"/>
                </a:solidFill>
              </a:rPr>
              <a:t>Classification of Animal Kingdom, Grades of Organisation, A brief introduction of the various Animal Phyla: Protozoa, Coelenterata, Porifera, Platyhelminthes, Nematoda, Annelida, Mollusca, Arthropoda, Echinodermata, and Chordata.</a:t>
            </a:r>
            <a:endParaRPr lang="en-US" sz="2600" dirty="0" smtClean="0">
              <a:solidFill>
                <a:schemeClr val="tx1"/>
              </a:solidFill>
            </a:endParaRPr>
          </a:p>
          <a:p>
            <a:pPr algn="just"/>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Self-replicating organelles found in cytoplasm of all eukaryotic cells</a:t>
            </a:r>
          </a:p>
          <a:p>
            <a:r>
              <a:rPr lang="en-US" dirty="0" smtClean="0"/>
              <a:t>Occur in various numbers, shapes and sizes</a:t>
            </a:r>
          </a:p>
          <a:p>
            <a:r>
              <a:rPr lang="en-US" dirty="0" smtClean="0"/>
              <a:t>They contain their own genome separate and distinct from the nuclear genome of a cell</a:t>
            </a:r>
          </a:p>
          <a:p>
            <a:r>
              <a:rPr lang="en-US" dirty="0" smtClean="0"/>
              <a:t>Have 2 functionally distinct membrane systems separated by a space:</a:t>
            </a:r>
          </a:p>
          <a:p>
            <a:pPr lvl="1"/>
            <a:r>
              <a:rPr lang="en-US" dirty="0" smtClean="0"/>
              <a:t>Outer membrane which surrounds the whole organelle, and</a:t>
            </a:r>
          </a:p>
          <a:p>
            <a:pPr lvl="1"/>
            <a:r>
              <a:rPr lang="en-US" dirty="0" smtClean="0"/>
              <a:t>Inner membrane which form folds called </a:t>
            </a:r>
            <a:r>
              <a:rPr lang="en-US" b="1" dirty="0" smtClean="0"/>
              <a:t>Cristae</a:t>
            </a:r>
          </a:p>
          <a:p>
            <a:pPr lvl="2"/>
            <a:r>
              <a:rPr lang="en-US" dirty="0" smtClean="0"/>
              <a:t>Number and shape of cristae in mitochondria vary with tissue and organism in which they are found</a:t>
            </a:r>
          </a:p>
          <a:p>
            <a:pPr lvl="1"/>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Glycolysis</a:t>
            </a:r>
            <a:endParaRPr lang="en-US" sz="1400" dirty="0"/>
          </a:p>
        </p:txBody>
      </p:sp>
      <p:sp>
        <p:nvSpPr>
          <p:cNvPr id="3" name="Content Placeholder 2"/>
          <p:cNvSpPr>
            <a:spLocks noGrp="1"/>
          </p:cNvSpPr>
          <p:nvPr>
            <p:ph idx="1"/>
          </p:nvPr>
        </p:nvSpPr>
        <p:spPr/>
        <p:txBody>
          <a:bodyPr>
            <a:normAutofit fontScale="92500" lnSpcReduction="20000"/>
          </a:bodyPr>
          <a:lstStyle/>
          <a:p>
            <a:r>
              <a:rPr lang="en-US" dirty="0" smtClean="0"/>
              <a:t>Play critical role in generating energy in eukaryotic cell; process involves complex pathways</a:t>
            </a:r>
          </a:p>
          <a:p>
            <a:r>
              <a:rPr lang="en-US" dirty="0" smtClean="0"/>
              <a:t>Glycolysis (1</a:t>
            </a:r>
            <a:r>
              <a:rPr lang="en-US" baseline="30000" dirty="0" smtClean="0"/>
              <a:t>st</a:t>
            </a:r>
            <a:r>
              <a:rPr lang="en-US" dirty="0" smtClean="0"/>
              <a:t> pathway) requires no oxygen and is referred to as anaerobic metabolism</a:t>
            </a:r>
          </a:p>
          <a:p>
            <a:pPr lvl="1"/>
            <a:r>
              <a:rPr lang="en-US" dirty="0" smtClean="0"/>
              <a:t>Occurs in the cytoplasm, outside the mitochondria</a:t>
            </a:r>
          </a:p>
          <a:p>
            <a:pPr lvl="1"/>
            <a:r>
              <a:rPr lang="en-US" dirty="0" smtClean="0"/>
              <a:t>Glucose is broken down into pyruvate; each reaction produces some hydrogen ions which are then used to make ATP</a:t>
            </a:r>
          </a:p>
          <a:p>
            <a:pPr lvl="1"/>
            <a:r>
              <a:rPr lang="en-US" dirty="0" smtClean="0"/>
              <a:t>4 molecules of ATP are made from one molecule of glucose in glycolysis</a:t>
            </a:r>
          </a:p>
          <a:p>
            <a:pPr lvl="1"/>
            <a:r>
              <a:rPr lang="en-US" dirty="0" smtClean="0"/>
              <a:t>In prokaryotes, glycolysis is the only pathway used for converting energy</a:t>
            </a: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Kreb’s cycle or Citric acid cycle</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Kreb’s cycle or Citric acid cycle:</a:t>
            </a:r>
          </a:p>
          <a:p>
            <a:pPr lvl="1"/>
            <a:r>
              <a:rPr lang="en-US" dirty="0" smtClean="0"/>
              <a:t>Occurs inside the mitochondria</a:t>
            </a:r>
          </a:p>
          <a:p>
            <a:pPr lvl="1"/>
            <a:r>
              <a:rPr lang="en-US" dirty="0" smtClean="0"/>
              <a:t>Capable of generating enough ATP to run all the cell functions</a:t>
            </a:r>
          </a:p>
          <a:p>
            <a:pPr lvl="1"/>
            <a:r>
              <a:rPr lang="en-US" dirty="0" smtClean="0"/>
              <a:t>Cycle begins with glucose molecule which is stripped of some of its hydrogen atoms to form two molecules of pyruvic acid</a:t>
            </a:r>
          </a:p>
          <a:p>
            <a:pPr lvl="1"/>
            <a:r>
              <a:rPr lang="en-US" dirty="0" smtClean="0"/>
              <a:t>Next, pyruvic acid is altered by removal of a carbon and 2 oxygen atoms which form CO</a:t>
            </a:r>
            <a:r>
              <a:rPr lang="en-US" baseline="-25000" dirty="0" smtClean="0"/>
              <a:t>2</a:t>
            </a:r>
            <a:endParaRPr lang="en-US" dirty="0" smtClean="0"/>
          </a:p>
          <a:p>
            <a:pPr lvl="1"/>
            <a:r>
              <a:rPr lang="en-US" dirty="0" smtClean="0"/>
              <a:t>When the CO2 is removed, energy is given off and a molecule of NAD+ is converted into the higher energy form, NADH.</a:t>
            </a:r>
          </a:p>
          <a:p>
            <a:pPr lvl="1"/>
            <a:r>
              <a:rPr lang="en-US" dirty="0" smtClean="0"/>
              <a:t>Another molecule, coenzyme A, then attaches to the remaining acetyl unit to form acetyl CoA</a:t>
            </a:r>
          </a:p>
          <a:p>
            <a:pPr lvl="1"/>
            <a:r>
              <a:rPr lang="en-US" dirty="0" smtClean="0"/>
              <a:t>Acetyl CoA joins a 4-carbon molecule (oxaloacetate) to form citric acid, a 6-carbon molecule</a:t>
            </a:r>
          </a:p>
          <a:p>
            <a:pPr lvl="1">
              <a:buNone/>
            </a:pP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Kreb’s cycle or Citric acid cycle, contd.</a:t>
            </a:r>
            <a:endParaRPr lang="en-US" sz="3200" dirty="0"/>
          </a:p>
        </p:txBody>
      </p:sp>
      <p:sp>
        <p:nvSpPr>
          <p:cNvPr id="3" name="Content Placeholder 2"/>
          <p:cNvSpPr>
            <a:spLocks noGrp="1"/>
          </p:cNvSpPr>
          <p:nvPr>
            <p:ph idx="1"/>
          </p:nvPr>
        </p:nvSpPr>
        <p:spPr/>
        <p:txBody>
          <a:bodyPr>
            <a:normAutofit fontScale="92500" lnSpcReduction="10000"/>
          </a:bodyPr>
          <a:lstStyle/>
          <a:p>
            <a:pPr lvl="1"/>
            <a:r>
              <a:rPr lang="en-US" dirty="0" smtClean="0"/>
              <a:t>Citric acid is broken down and modified in a step-wise fashion, a process leading to the release of hydrogen ions and carbon molecules</a:t>
            </a:r>
          </a:p>
          <a:p>
            <a:pPr lvl="1"/>
            <a:r>
              <a:rPr lang="en-US" dirty="0" smtClean="0"/>
              <a:t>The carbon molecules are used to  make more carbon dioxide</a:t>
            </a:r>
          </a:p>
          <a:p>
            <a:pPr lvl="1"/>
            <a:r>
              <a:rPr lang="en-US" dirty="0" smtClean="0"/>
              <a:t>The hydrogen ions are picked up by NAD and FAD (flavin-adenine dinucleotide)</a:t>
            </a:r>
          </a:p>
          <a:p>
            <a:pPr lvl="1"/>
            <a:r>
              <a:rPr lang="en-US" dirty="0" smtClean="0"/>
              <a:t>Eventually oxalate is again produced and the process starts again.</a:t>
            </a:r>
          </a:p>
          <a:p>
            <a:pPr lvl="1"/>
            <a:r>
              <a:rPr lang="en-US" dirty="0" smtClean="0"/>
              <a:t>Kreb’s cycle is capable of generating between 24 and 28 ATP molecules from one glucose molecule converted to pyruvate.</a:t>
            </a: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Chloroplasts and Mitochondria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Chloroplasts are similar to mitochondria but are found only in plants</a:t>
            </a:r>
          </a:p>
          <a:p>
            <a:r>
              <a:rPr lang="en-US" dirty="0" smtClean="0"/>
              <a:t>Both are surrounded by a double membrane with an inter-membrane space</a:t>
            </a:r>
          </a:p>
          <a:p>
            <a:r>
              <a:rPr lang="en-US" dirty="0" smtClean="0"/>
              <a:t>Both have their own DNA</a:t>
            </a:r>
          </a:p>
          <a:p>
            <a:r>
              <a:rPr lang="en-US" dirty="0" smtClean="0"/>
              <a:t>Both are involved in energy metabolism</a:t>
            </a:r>
          </a:p>
          <a:p>
            <a:r>
              <a:rPr lang="en-US" dirty="0" smtClean="0"/>
              <a:t>Both have reticulations or foldings filling their inner space</a:t>
            </a:r>
          </a:p>
          <a:p>
            <a:r>
              <a:rPr lang="en-US" dirty="0" smtClean="0"/>
              <a:t>Chloroplasts convert light energy from the sun into ATP through photosynthesis</a:t>
            </a: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Endoplasmic reticulum and </a:t>
            </a:r>
            <a:br>
              <a:rPr lang="en-US" sz="4000" dirty="0" smtClean="0"/>
            </a:br>
            <a:r>
              <a:rPr lang="en-US" sz="4000" dirty="0" smtClean="0"/>
              <a:t>Golgi apparatus</a:t>
            </a:r>
            <a:endParaRPr lang="en-US" sz="4000" dirty="0"/>
          </a:p>
        </p:txBody>
      </p:sp>
      <p:sp>
        <p:nvSpPr>
          <p:cNvPr id="3" name="Content Placeholder 2"/>
          <p:cNvSpPr>
            <a:spLocks noGrp="1"/>
          </p:cNvSpPr>
          <p:nvPr>
            <p:ph idx="1"/>
          </p:nvPr>
        </p:nvSpPr>
        <p:spPr>
          <a:xfrm>
            <a:off x="457200" y="1600200"/>
            <a:ext cx="8229600" cy="4648199"/>
          </a:xfrm>
        </p:spPr>
        <p:txBody>
          <a:bodyPr>
            <a:normAutofit fontScale="62500" lnSpcReduction="20000"/>
          </a:bodyPr>
          <a:lstStyle/>
          <a:p>
            <a:r>
              <a:rPr lang="en-US" sz="3400" dirty="0" smtClean="0"/>
              <a:t>Endoplasmic reticulum (ER) – the transport network for molecules targeted for certain modifications and specific destinations within the cytoplasm</a:t>
            </a:r>
          </a:p>
          <a:p>
            <a:r>
              <a:rPr lang="en-US" sz="3400" dirty="0" smtClean="0"/>
              <a:t>Two forms: Rough ER and Smooth ER.</a:t>
            </a:r>
          </a:p>
          <a:p>
            <a:r>
              <a:rPr lang="en-US" sz="3400" dirty="0" smtClean="0"/>
              <a:t>Rough ER – has ribosomes adhering to its outer surface</a:t>
            </a:r>
          </a:p>
          <a:p>
            <a:r>
              <a:rPr lang="en-US" sz="3400" dirty="0" smtClean="0"/>
              <a:t>Smooth ER – has no adhering ribosomes</a:t>
            </a:r>
          </a:p>
          <a:p>
            <a:r>
              <a:rPr lang="en-US" sz="3400" dirty="0" smtClean="0"/>
              <a:t>Translation of the mRNA for proteins that will either stay  in the ER or exported occurs at the ribosomes attached to the RER.</a:t>
            </a:r>
          </a:p>
          <a:p>
            <a:r>
              <a:rPr lang="en-US" sz="3400" dirty="0" smtClean="0"/>
              <a:t>The SER serves as the recipient for proteins synthesized in the RER.</a:t>
            </a:r>
          </a:p>
          <a:p>
            <a:r>
              <a:rPr lang="en-US" sz="3400" dirty="0" smtClean="0"/>
              <a:t>Proteins for export are passed to the Golgi body for further processing, packaging and transport to other cellular locations.</a:t>
            </a: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Lysosomes and Peroxisomes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Both organelles are spherical, bound by a single membrane and rich in digestive enzymes.</a:t>
            </a:r>
          </a:p>
          <a:p>
            <a:r>
              <a:rPr lang="en-US" dirty="0" smtClean="0"/>
              <a:t>Lysosomes contain &gt;36 enzymes for degrading proteins, nucleic acids and polysaccharides. These enzymes are most active at low pH, reducing the risk of autolysis.</a:t>
            </a:r>
          </a:p>
          <a:p>
            <a:r>
              <a:rPr lang="en-US" dirty="0" smtClean="0"/>
              <a:t>This shows the importance of compartmentalization in eukaryotic cells.</a:t>
            </a:r>
          </a:p>
          <a:p>
            <a:r>
              <a:rPr lang="en-US" dirty="0" smtClean="0"/>
              <a:t>Peroxisomes often resemble a lysosome, but:</a:t>
            </a:r>
          </a:p>
          <a:p>
            <a:pPr lvl="1"/>
            <a:r>
              <a:rPr lang="en-US" dirty="0" smtClean="0"/>
              <a:t>Peroxisomes are self-replicating while lysosomes are formed in the Golgi complex</a:t>
            </a:r>
          </a:p>
          <a:p>
            <a:pPr lvl="1"/>
            <a:r>
              <a:rPr lang="en-US" dirty="0" smtClean="0"/>
              <a:t>Peroxisomes also have membrane proteins which are critical for various functions, such as importing proteins into their interiors and to proliferate and segregate into daughter cells.</a:t>
            </a: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Lysosomes and Peroxisomes, contd.</a:t>
            </a:r>
            <a:endParaRPr lang="en-US" sz="3600" dirty="0"/>
          </a:p>
        </p:txBody>
      </p:sp>
      <p:sp>
        <p:nvSpPr>
          <p:cNvPr id="3" name="Content Placeholder 2"/>
          <p:cNvSpPr>
            <a:spLocks noGrp="1"/>
          </p:cNvSpPr>
          <p:nvPr>
            <p:ph idx="1"/>
          </p:nvPr>
        </p:nvSpPr>
        <p:spPr/>
        <p:txBody>
          <a:bodyPr/>
          <a:lstStyle/>
          <a:p>
            <a:r>
              <a:rPr lang="en-US" dirty="0" smtClean="0"/>
              <a:t>Functions of lysosome:</a:t>
            </a:r>
          </a:p>
          <a:p>
            <a:pPr lvl="1"/>
            <a:r>
              <a:rPr lang="en-US" dirty="0" smtClean="0"/>
              <a:t>Digests foreign bacteria that invade a cell</a:t>
            </a:r>
          </a:p>
          <a:p>
            <a:pPr lvl="1"/>
            <a:r>
              <a:rPr lang="en-US" dirty="0" smtClean="0"/>
              <a:t>Helps to recycle receptor proteins and other membrane components</a:t>
            </a:r>
          </a:p>
          <a:p>
            <a:pPr lvl="1"/>
            <a:r>
              <a:rPr lang="en-US" dirty="0" smtClean="0"/>
              <a:t>Degrades worn out organelles such as mitochondria</a:t>
            </a:r>
          </a:p>
          <a:p>
            <a:pPr lvl="1"/>
            <a:r>
              <a:rPr lang="en-US" dirty="0" smtClean="0"/>
              <a:t>Can help repair damage to the plasma membrane by serving as a membrane patch, sealing the wound.</a:t>
            </a: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Lysosomes and Peroxisomes, contd.</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Functions of peroxisome:</a:t>
            </a:r>
          </a:p>
          <a:p>
            <a:pPr lvl="1"/>
            <a:r>
              <a:rPr lang="en-US" dirty="0" smtClean="0"/>
              <a:t>Rids the body of toxic substances such as hydrogen peroxide or other metabolites</a:t>
            </a:r>
          </a:p>
          <a:p>
            <a:pPr lvl="1"/>
            <a:r>
              <a:rPr lang="en-US" dirty="0" smtClean="0"/>
              <a:t>Contain enzymes concerned with oxygen utilization</a:t>
            </a:r>
          </a:p>
          <a:p>
            <a:pPr lvl="1"/>
            <a:r>
              <a:rPr lang="en-US" dirty="0" smtClean="0"/>
              <a:t>Present in high numbers in the liver where toxic byproducts are known to accumulate</a:t>
            </a:r>
          </a:p>
          <a:p>
            <a:pPr lvl="1"/>
            <a:r>
              <a:rPr lang="en-US" dirty="0" smtClean="0"/>
              <a:t>All enzymes found in a peroxisome are imported from the cytosol</a:t>
            </a:r>
          </a:p>
          <a:p>
            <a:pPr lvl="1"/>
            <a:r>
              <a:rPr lang="en-US" dirty="0" smtClean="0"/>
              <a:t>Each enzyme transferred to a peroxisome has a special sequence at one end of the protein, called peroxisomal targeting signal (PTS) </a:t>
            </a:r>
          </a:p>
          <a:p>
            <a:pPr lvl="1"/>
            <a:r>
              <a:rPr lang="en-US" dirty="0" smtClean="0"/>
              <a:t>PTS allows the protein to be taken into that organelle, where they rid the cell of toxic substances.</a:t>
            </a: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CELL CYCLE</a:t>
            </a:r>
            <a:endParaRPr lang="en-US" sz="2400" dirty="0"/>
          </a:p>
        </p:txBody>
      </p:sp>
      <p:sp>
        <p:nvSpPr>
          <p:cNvPr id="3" name="Content Placeholder 2"/>
          <p:cNvSpPr>
            <a:spLocks noGrp="1"/>
          </p:cNvSpPr>
          <p:nvPr>
            <p:ph idx="1"/>
          </p:nvPr>
        </p:nvSpPr>
        <p:spPr/>
        <p:txBody>
          <a:bodyPr>
            <a:normAutofit fontScale="92500" lnSpcReduction="20000"/>
          </a:bodyPr>
          <a:lstStyle/>
          <a:p>
            <a:r>
              <a:rPr lang="en-US" sz="2600" dirty="0" smtClean="0"/>
              <a:t>Cell cycle: Sequence of events which occurs between one cell 		division and the next.</a:t>
            </a:r>
          </a:p>
          <a:p>
            <a:pPr lvl="4"/>
            <a:r>
              <a:rPr lang="en-US" dirty="0" smtClean="0"/>
              <a:t>It has 3 stages:</a:t>
            </a:r>
          </a:p>
          <a:p>
            <a:pPr marL="1371600" lvl="2" indent="-457200">
              <a:buNone/>
            </a:pPr>
            <a:r>
              <a:rPr lang="en-US" dirty="0" smtClean="0"/>
              <a:t>1) Interphase </a:t>
            </a:r>
          </a:p>
          <a:p>
            <a:pPr marL="1828800" lvl="3" indent="-457200"/>
            <a:r>
              <a:rPr lang="en-US" dirty="0" smtClean="0"/>
              <a:t>period of synthesis and growth</a:t>
            </a:r>
          </a:p>
          <a:p>
            <a:pPr marL="1828800" lvl="3" indent="-457200"/>
            <a:r>
              <a:rPr lang="en-US" dirty="0" smtClean="0"/>
              <a:t>Cell produces many materials required for its own growth and for carrying out all its functions</a:t>
            </a:r>
          </a:p>
          <a:p>
            <a:pPr marL="1828800" lvl="3" indent="-457200"/>
            <a:r>
              <a:rPr lang="en-US" dirty="0" smtClean="0"/>
              <a:t>DNA replication occurs during this stage</a:t>
            </a:r>
          </a:p>
          <a:p>
            <a:pPr marL="1371600" lvl="2" indent="-457200">
              <a:buNone/>
            </a:pPr>
            <a:r>
              <a:rPr lang="en-US" dirty="0" smtClean="0"/>
              <a:t>2) Mitosis </a:t>
            </a:r>
          </a:p>
          <a:p>
            <a:pPr marL="1828800" lvl="3" indent="-457200"/>
            <a:r>
              <a:rPr lang="en-US" dirty="0" smtClean="0"/>
              <a:t>Process by which the cell nucleus divides to produce 2 daughter nuclei containing identical sets of chromosomes to the parent cell</a:t>
            </a:r>
          </a:p>
          <a:p>
            <a:pPr marL="1371600" lvl="2" indent="-457200">
              <a:buNone/>
            </a:pPr>
            <a:r>
              <a:rPr lang="en-US" dirty="0" smtClean="0"/>
              <a:t>3) Cell division</a:t>
            </a:r>
          </a:p>
          <a:p>
            <a:pPr marL="1828800" lvl="3" indent="-457200"/>
            <a:r>
              <a:rPr lang="en-US" dirty="0" smtClean="0"/>
              <a:t>Process of division of the cytoplasm into 2 daughter cells</a:t>
            </a:r>
          </a:p>
          <a:p>
            <a:pPr marL="1828800" lvl="3" indent="-457200"/>
            <a:endParaRPr lang="en-US" dirty="0" smtClean="0"/>
          </a:p>
          <a:p>
            <a:pPr marL="1371600" lvl="2" indent="-457200">
              <a:buNone/>
            </a:pPr>
            <a:endParaRPr lang="en-US" dirty="0" smtClean="0"/>
          </a:p>
          <a:p>
            <a:pPr marL="1371600" lvl="2" indent="-457200">
              <a:buFont typeface="+mj-lt"/>
              <a:buAutoNum type="arabicParenR"/>
            </a:pPr>
            <a:endParaRPr lang="en-US" dirty="0" smtClean="0"/>
          </a:p>
          <a:p>
            <a:pPr lvl="1">
              <a:buNone/>
            </a:pPr>
            <a:endParaRPr lang="en-US" dirty="0" smtClean="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normAutofit/>
          </a:bodyPr>
          <a:lstStyle/>
          <a:p>
            <a:fld id="{F2D7535E-AAF8-4589-ADE7-A2498A010E0D}"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Prokaryotes and Eukaryotes</a:t>
            </a:r>
            <a:endParaRPr lang="en-US" dirty="0"/>
          </a:p>
        </p:txBody>
      </p:sp>
      <p:sp>
        <p:nvSpPr>
          <p:cNvPr id="3" name="Content Placeholder 2"/>
          <p:cNvSpPr>
            <a:spLocks noGrp="1"/>
          </p:cNvSpPr>
          <p:nvPr>
            <p:ph idx="1"/>
          </p:nvPr>
        </p:nvSpPr>
        <p:spPr/>
        <p:txBody>
          <a:bodyPr>
            <a:normAutofit/>
          </a:bodyPr>
          <a:lstStyle/>
          <a:p>
            <a:r>
              <a:rPr lang="en-US" dirty="0" smtClean="0"/>
              <a:t>2 general categories of cells:</a:t>
            </a:r>
          </a:p>
          <a:p>
            <a:pPr lvl="1"/>
            <a:r>
              <a:rPr lang="en-US" dirty="0" smtClean="0"/>
              <a:t>Prokaryotes – Organisms that lack a nuclear 				membrane, e.g. Bacteria</a:t>
            </a:r>
          </a:p>
          <a:p>
            <a:pPr lvl="6"/>
            <a:r>
              <a:rPr lang="en-US" dirty="0" smtClean="0"/>
              <a:t>Unicellular organisms, never differentiate into multi-cellular forms</a:t>
            </a:r>
          </a:p>
          <a:p>
            <a:pPr lvl="6"/>
            <a:r>
              <a:rPr lang="en-US" dirty="0" smtClean="0"/>
              <a:t>Lack cell organelles; plasma membrane performs most of the functions of cell organelles.</a:t>
            </a:r>
          </a:p>
          <a:p>
            <a:pPr lvl="6"/>
            <a:r>
              <a:rPr lang="en-US" dirty="0" smtClean="0"/>
              <a:t>Consist of 3 parts:</a:t>
            </a:r>
          </a:p>
          <a:p>
            <a:pPr lvl="7"/>
            <a:r>
              <a:rPr lang="en-US" dirty="0" smtClean="0"/>
              <a:t>Flagella and pili which are proteins attached to the cell surface</a:t>
            </a:r>
          </a:p>
          <a:p>
            <a:pPr lvl="7"/>
            <a:r>
              <a:rPr lang="en-US" dirty="0" smtClean="0"/>
              <a:t>Cell envelope consisting of a cell wall, a plasma membrane, and</a:t>
            </a:r>
          </a:p>
          <a:p>
            <a:pPr lvl="7"/>
            <a:r>
              <a:rPr lang="en-US" dirty="0" smtClean="0"/>
              <a:t>Cytoplasmic region containing the cell genome (DNA), ribosomes, etc.</a:t>
            </a:r>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lstStyle/>
          <a:p>
            <a:fld id="{F2D7535E-AAF8-4589-ADE7-A2498A010E0D}" type="slidenum">
              <a:rPr lang="en-US" smtClean="0"/>
              <a:pPr/>
              <a:t>20</a:t>
            </a:fld>
            <a:endParaRPr lang="en-US" dirty="0"/>
          </a:p>
        </p:txBody>
      </p:sp>
      <p:grpSp>
        <p:nvGrpSpPr>
          <p:cNvPr id="76" name="Group 75"/>
          <p:cNvGrpSpPr/>
          <p:nvPr/>
        </p:nvGrpSpPr>
        <p:grpSpPr>
          <a:xfrm>
            <a:off x="533400" y="756972"/>
            <a:ext cx="7543800" cy="5110428"/>
            <a:chOff x="533400" y="756972"/>
            <a:chExt cx="7543800" cy="5110428"/>
          </a:xfrm>
          <a:solidFill>
            <a:schemeClr val="accent5">
              <a:lumMod val="75000"/>
            </a:schemeClr>
          </a:solidFill>
        </p:grpSpPr>
        <p:sp>
          <p:nvSpPr>
            <p:cNvPr id="6" name="Oval 5"/>
            <p:cNvSpPr/>
            <p:nvPr/>
          </p:nvSpPr>
          <p:spPr>
            <a:xfrm>
              <a:off x="2362200" y="1600200"/>
              <a:ext cx="4191000" cy="426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962400" y="3276600"/>
              <a:ext cx="1066800" cy="10668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6" idx="0"/>
            </p:cNvCxnSpPr>
            <p:nvPr/>
          </p:nvCxnSpPr>
          <p:spPr>
            <a:xfrm rot="16200000" flipH="1">
              <a:off x="3371850" y="2686050"/>
              <a:ext cx="2209800" cy="38100"/>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3886200" y="2362200"/>
              <a:ext cx="2057400" cy="838200"/>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114800" y="2286000"/>
              <a:ext cx="1905000" cy="1143000"/>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6" idx="7"/>
            </p:cNvCxnSpPr>
            <p:nvPr/>
          </p:nvCxnSpPr>
          <p:spPr>
            <a:xfrm rot="16200000" flipH="1" flipV="1">
              <a:off x="4425179" y="2295737"/>
              <a:ext cx="1584883" cy="1443642"/>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flipV="1">
              <a:off x="4495800" y="2667000"/>
              <a:ext cx="1752600" cy="1143002"/>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4495800" y="3276600"/>
              <a:ext cx="2057400" cy="533400"/>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743200" y="2514600"/>
              <a:ext cx="1295400" cy="990600"/>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10" idx="2"/>
            </p:cNvCxnSpPr>
            <p:nvPr/>
          </p:nvCxnSpPr>
          <p:spPr>
            <a:xfrm>
              <a:off x="2438400" y="3124200"/>
              <a:ext cx="1524000" cy="685800"/>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267200" y="4876800"/>
              <a:ext cx="457200" cy="369332"/>
            </a:xfrm>
            <a:prstGeom prst="rect">
              <a:avLst/>
            </a:prstGeom>
            <a:grpFill/>
          </p:spPr>
          <p:txBody>
            <a:bodyPr wrap="square" rtlCol="0">
              <a:spAutoFit/>
            </a:bodyPr>
            <a:lstStyle/>
            <a:p>
              <a:r>
                <a:rPr lang="en-US" b="1" dirty="0" smtClean="0">
                  <a:solidFill>
                    <a:schemeClr val="bg1"/>
                  </a:solidFill>
                </a:rPr>
                <a:t>G</a:t>
              </a:r>
              <a:r>
                <a:rPr lang="en-US" b="1" baseline="-25000" dirty="0" smtClean="0">
                  <a:solidFill>
                    <a:schemeClr val="bg1"/>
                  </a:solidFill>
                </a:rPr>
                <a:t>1</a:t>
              </a:r>
              <a:endParaRPr lang="en-US" b="1" baseline="-25000" dirty="0">
                <a:solidFill>
                  <a:schemeClr val="bg1"/>
                </a:solidFill>
              </a:endParaRPr>
            </a:p>
          </p:txBody>
        </p:sp>
        <p:sp>
          <p:nvSpPr>
            <p:cNvPr id="16" name="Arc 15"/>
            <p:cNvSpPr/>
            <p:nvPr/>
          </p:nvSpPr>
          <p:spPr>
            <a:xfrm>
              <a:off x="4343400" y="3505200"/>
              <a:ext cx="381000" cy="304800"/>
            </a:xfrm>
            <a:prstGeom prst="arc">
              <a:avLst>
                <a:gd name="adj1" fmla="val 15569230"/>
                <a:gd name="adj2" fmla="val 0"/>
              </a:avLst>
            </a:prstGeom>
            <a:grpFill/>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7" name="TextBox 16"/>
            <p:cNvSpPr txBox="1"/>
            <p:nvPr/>
          </p:nvSpPr>
          <p:spPr>
            <a:xfrm>
              <a:off x="4447881" y="3476135"/>
              <a:ext cx="152400" cy="307777"/>
            </a:xfrm>
            <a:prstGeom prst="rect">
              <a:avLst/>
            </a:prstGeom>
            <a:grpFill/>
          </p:spPr>
          <p:txBody>
            <a:bodyPr wrap="square" rtlCol="0">
              <a:spAutoFit/>
            </a:bodyPr>
            <a:lstStyle/>
            <a:p>
              <a:r>
                <a:rPr lang="en-US" sz="1400" dirty="0" smtClean="0">
                  <a:solidFill>
                    <a:srgbClr val="C00000"/>
                  </a:solidFill>
                </a:rPr>
                <a:t>M</a:t>
              </a:r>
              <a:endParaRPr lang="en-US" sz="1400" dirty="0">
                <a:solidFill>
                  <a:srgbClr val="C00000"/>
                </a:solidFill>
              </a:endParaRPr>
            </a:p>
          </p:txBody>
        </p:sp>
        <p:sp>
          <p:nvSpPr>
            <p:cNvPr id="19" name="Rectangle 18"/>
            <p:cNvSpPr/>
            <p:nvPr/>
          </p:nvSpPr>
          <p:spPr>
            <a:xfrm>
              <a:off x="3780310" y="2438400"/>
              <a:ext cx="410690" cy="369332"/>
            </a:xfrm>
            <a:prstGeom prst="rect">
              <a:avLst/>
            </a:prstGeom>
            <a:grpFill/>
          </p:spPr>
          <p:txBody>
            <a:bodyPr wrap="none">
              <a:spAutoFit/>
            </a:bodyPr>
            <a:lstStyle/>
            <a:p>
              <a:r>
                <a:rPr lang="en-US" b="1" dirty="0" smtClean="0">
                  <a:solidFill>
                    <a:schemeClr val="bg1"/>
                  </a:solidFill>
                </a:rPr>
                <a:t>G</a:t>
              </a:r>
              <a:r>
                <a:rPr lang="en-US" b="1" baseline="-25000" dirty="0" smtClean="0">
                  <a:solidFill>
                    <a:schemeClr val="bg1"/>
                  </a:solidFill>
                </a:rPr>
                <a:t>2</a:t>
              </a:r>
              <a:endParaRPr lang="en-US" b="1" baseline="-25000" dirty="0">
                <a:solidFill>
                  <a:schemeClr val="bg1"/>
                </a:solidFill>
              </a:endParaRPr>
            </a:p>
          </p:txBody>
        </p:sp>
        <p:sp>
          <p:nvSpPr>
            <p:cNvPr id="20" name="TextBox 19"/>
            <p:cNvSpPr txBox="1"/>
            <p:nvPr/>
          </p:nvSpPr>
          <p:spPr>
            <a:xfrm>
              <a:off x="3962400" y="3657600"/>
              <a:ext cx="1066800" cy="533400"/>
            </a:xfrm>
            <a:prstGeom prst="rect">
              <a:avLst/>
            </a:prstGeom>
            <a:grpFill/>
          </p:spPr>
          <p:txBody>
            <a:bodyPr wrap="square" rtlCol="0">
              <a:prstTxWarp prst="textArchDown">
                <a:avLst/>
              </a:prstTxWarp>
              <a:spAutoFit/>
            </a:bodyPr>
            <a:lstStyle/>
            <a:p>
              <a:pPr algn="ctr"/>
              <a:r>
                <a:rPr lang="en-US" sz="1200" b="1" dirty="0" smtClean="0"/>
                <a:t>INTERPHASE</a:t>
              </a:r>
              <a:endParaRPr lang="en-US" sz="1200" b="1" dirty="0"/>
            </a:p>
          </p:txBody>
        </p:sp>
        <p:cxnSp>
          <p:nvCxnSpPr>
            <p:cNvPr id="25" name="Straight Arrow Connector 24"/>
            <p:cNvCxnSpPr/>
            <p:nvPr/>
          </p:nvCxnSpPr>
          <p:spPr>
            <a:xfrm rot="5400000">
              <a:off x="4686300" y="1485900"/>
              <a:ext cx="685800" cy="304800"/>
            </a:xfrm>
            <a:prstGeom prst="straightConnector1">
              <a:avLst/>
            </a:prstGeom>
            <a:grpFill/>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5143500" y="1638300"/>
              <a:ext cx="685800" cy="304800"/>
            </a:xfrm>
            <a:prstGeom prst="straightConnector1">
              <a:avLst/>
            </a:prstGeom>
            <a:grpFill/>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5448300" y="1866900"/>
              <a:ext cx="685800" cy="304800"/>
            </a:xfrm>
            <a:prstGeom prst="straightConnector1">
              <a:avLst/>
            </a:prstGeom>
            <a:grpFill/>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5753100" y="2095500"/>
              <a:ext cx="685800" cy="304800"/>
            </a:xfrm>
            <a:prstGeom prst="straightConnector1">
              <a:avLst/>
            </a:prstGeom>
            <a:grpFill/>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29200" y="990600"/>
              <a:ext cx="1066800" cy="276999"/>
            </a:xfrm>
            <a:prstGeom prst="rect">
              <a:avLst/>
            </a:prstGeom>
            <a:grpFill/>
          </p:spPr>
          <p:txBody>
            <a:bodyPr wrap="square" rtlCol="0">
              <a:spAutoFit/>
            </a:bodyPr>
            <a:lstStyle/>
            <a:p>
              <a:r>
                <a:rPr lang="en-US" sz="1200" dirty="0" smtClean="0"/>
                <a:t>PROPHASE</a:t>
              </a:r>
              <a:endParaRPr lang="en-US" sz="1200" dirty="0"/>
            </a:p>
          </p:txBody>
        </p:sp>
        <p:sp>
          <p:nvSpPr>
            <p:cNvPr id="37" name="TextBox 36"/>
            <p:cNvSpPr txBox="1"/>
            <p:nvPr/>
          </p:nvSpPr>
          <p:spPr>
            <a:xfrm>
              <a:off x="5562600" y="1247001"/>
              <a:ext cx="1066800" cy="276999"/>
            </a:xfrm>
            <a:prstGeom prst="rect">
              <a:avLst/>
            </a:prstGeom>
            <a:grpFill/>
          </p:spPr>
          <p:txBody>
            <a:bodyPr wrap="square" rtlCol="0">
              <a:spAutoFit/>
            </a:bodyPr>
            <a:lstStyle/>
            <a:p>
              <a:r>
                <a:rPr lang="en-US" sz="1200" dirty="0" smtClean="0"/>
                <a:t>METAPHASE</a:t>
              </a:r>
              <a:endParaRPr lang="en-US" sz="1200" dirty="0"/>
            </a:p>
          </p:txBody>
        </p:sp>
        <p:sp>
          <p:nvSpPr>
            <p:cNvPr id="38" name="TextBox 37"/>
            <p:cNvSpPr txBox="1"/>
            <p:nvPr/>
          </p:nvSpPr>
          <p:spPr>
            <a:xfrm>
              <a:off x="5943600" y="1504666"/>
              <a:ext cx="1066800" cy="276999"/>
            </a:xfrm>
            <a:prstGeom prst="rect">
              <a:avLst/>
            </a:prstGeom>
            <a:grpFill/>
          </p:spPr>
          <p:txBody>
            <a:bodyPr wrap="square" rtlCol="0">
              <a:spAutoFit/>
            </a:bodyPr>
            <a:lstStyle/>
            <a:p>
              <a:r>
                <a:rPr lang="en-US" sz="1200" dirty="0" smtClean="0"/>
                <a:t>ANAPHASE</a:t>
              </a:r>
              <a:endParaRPr lang="en-US" sz="1200" dirty="0"/>
            </a:p>
          </p:txBody>
        </p:sp>
        <p:sp>
          <p:nvSpPr>
            <p:cNvPr id="40" name="TextBox 39"/>
            <p:cNvSpPr txBox="1"/>
            <p:nvPr/>
          </p:nvSpPr>
          <p:spPr>
            <a:xfrm>
              <a:off x="6248400" y="1780401"/>
              <a:ext cx="1066800" cy="276999"/>
            </a:xfrm>
            <a:prstGeom prst="rect">
              <a:avLst/>
            </a:prstGeom>
            <a:grpFill/>
          </p:spPr>
          <p:txBody>
            <a:bodyPr wrap="square" rtlCol="0">
              <a:spAutoFit/>
            </a:bodyPr>
            <a:lstStyle/>
            <a:p>
              <a:r>
                <a:rPr lang="en-US" sz="1200" dirty="0" smtClean="0"/>
                <a:t>TELOPHASE</a:t>
              </a:r>
              <a:endParaRPr lang="en-US" sz="1200" dirty="0"/>
            </a:p>
          </p:txBody>
        </p:sp>
        <p:sp>
          <p:nvSpPr>
            <p:cNvPr id="41" name="TextBox 40"/>
            <p:cNvSpPr txBox="1"/>
            <p:nvPr/>
          </p:nvSpPr>
          <p:spPr>
            <a:xfrm>
              <a:off x="6858000" y="2590800"/>
              <a:ext cx="1219200" cy="276999"/>
            </a:xfrm>
            <a:prstGeom prst="rect">
              <a:avLst/>
            </a:prstGeom>
            <a:grpFill/>
          </p:spPr>
          <p:txBody>
            <a:bodyPr wrap="square" rtlCol="0">
              <a:spAutoFit/>
            </a:bodyPr>
            <a:lstStyle/>
            <a:p>
              <a:r>
                <a:rPr lang="en-US" sz="1200" b="1" dirty="0" smtClean="0"/>
                <a:t>CELL DIVISION</a:t>
              </a:r>
              <a:endParaRPr lang="en-US" sz="1200" b="1" dirty="0"/>
            </a:p>
          </p:txBody>
        </p:sp>
        <p:sp>
          <p:nvSpPr>
            <p:cNvPr id="42" name="Right Brace 41"/>
            <p:cNvSpPr/>
            <p:nvPr/>
          </p:nvSpPr>
          <p:spPr>
            <a:xfrm rot="10625182" flipH="1">
              <a:off x="7161504" y="756972"/>
              <a:ext cx="581699" cy="1163564"/>
            </a:xfrm>
            <a:prstGeom prst="rightBrace">
              <a:avLst/>
            </a:prstGeom>
            <a:gr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p:cNvSpPr txBox="1"/>
            <p:nvPr/>
          </p:nvSpPr>
          <p:spPr>
            <a:xfrm>
              <a:off x="7696201" y="990600"/>
              <a:ext cx="369332" cy="685800"/>
            </a:xfrm>
            <a:prstGeom prst="rect">
              <a:avLst/>
            </a:prstGeom>
            <a:grpFill/>
          </p:spPr>
          <p:txBody>
            <a:bodyPr vert="vert" wrap="square" rtlCol="0">
              <a:spAutoFit/>
            </a:bodyPr>
            <a:lstStyle/>
            <a:p>
              <a:r>
                <a:rPr lang="en-US" sz="1200" b="1" dirty="0" smtClean="0"/>
                <a:t>MITOSIS</a:t>
              </a:r>
              <a:endParaRPr lang="en-US" sz="1200" b="1" dirty="0"/>
            </a:p>
          </p:txBody>
        </p:sp>
        <p:sp>
          <p:nvSpPr>
            <p:cNvPr id="44" name="Right Brace 43"/>
            <p:cNvSpPr/>
            <p:nvPr/>
          </p:nvSpPr>
          <p:spPr>
            <a:xfrm rot="9769234" flipH="1">
              <a:off x="6552125" y="2480577"/>
              <a:ext cx="394497" cy="720994"/>
            </a:xfrm>
            <a:prstGeom prst="rightBrace">
              <a:avLst/>
            </a:prstGeom>
            <a:gr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Rectangle 65"/>
            <p:cNvSpPr/>
            <p:nvPr/>
          </p:nvSpPr>
          <p:spPr>
            <a:xfrm>
              <a:off x="3170710" y="3059668"/>
              <a:ext cx="293670" cy="369332"/>
            </a:xfrm>
            <a:prstGeom prst="rect">
              <a:avLst/>
            </a:prstGeom>
            <a:grpFill/>
          </p:spPr>
          <p:txBody>
            <a:bodyPr wrap="none">
              <a:spAutoFit/>
            </a:bodyPr>
            <a:lstStyle/>
            <a:p>
              <a:r>
                <a:rPr lang="en-US" b="1" dirty="0" smtClean="0">
                  <a:solidFill>
                    <a:schemeClr val="bg1"/>
                  </a:solidFill>
                </a:rPr>
                <a:t>S</a:t>
              </a:r>
              <a:endParaRPr lang="en-US" b="1" baseline="-25000" dirty="0">
                <a:solidFill>
                  <a:schemeClr val="bg1"/>
                </a:solidFill>
              </a:endParaRPr>
            </a:p>
          </p:txBody>
        </p:sp>
        <p:sp>
          <p:nvSpPr>
            <p:cNvPr id="67" name="TextBox 66"/>
            <p:cNvSpPr txBox="1"/>
            <p:nvPr/>
          </p:nvSpPr>
          <p:spPr>
            <a:xfrm>
              <a:off x="533400" y="1905000"/>
              <a:ext cx="2590800" cy="276999"/>
            </a:xfrm>
            <a:prstGeom prst="rect">
              <a:avLst/>
            </a:prstGeom>
            <a:grpFill/>
          </p:spPr>
          <p:txBody>
            <a:bodyPr wrap="square" rtlCol="0">
              <a:spAutoFit/>
            </a:bodyPr>
            <a:lstStyle/>
            <a:p>
              <a:r>
                <a:rPr lang="en-US" sz="1200" b="1" dirty="0" smtClean="0"/>
                <a:t>G1 + S + G2 = CELLULAR SYNTHESIS</a:t>
              </a:r>
              <a:endParaRPr lang="en-US" sz="1200" b="1" dirty="0"/>
            </a:p>
          </p:txBody>
        </p:sp>
        <p:cxnSp>
          <p:nvCxnSpPr>
            <p:cNvPr id="68" name="Straight Arrow Connector 67"/>
            <p:cNvCxnSpPr/>
            <p:nvPr/>
          </p:nvCxnSpPr>
          <p:spPr>
            <a:xfrm>
              <a:off x="2286000" y="2209800"/>
              <a:ext cx="914400" cy="228600"/>
            </a:xfrm>
            <a:prstGeom prst="straightConnector1">
              <a:avLst/>
            </a:prstGeom>
            <a:grpFill/>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057400" y="2362200"/>
              <a:ext cx="762000" cy="533400"/>
            </a:xfrm>
            <a:prstGeom prst="straightConnector1">
              <a:avLst/>
            </a:prstGeom>
            <a:grpFill/>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6200000" flipH="1">
              <a:off x="1562100" y="2476500"/>
              <a:ext cx="1143000" cy="914400"/>
            </a:xfrm>
            <a:prstGeom prst="straightConnector1">
              <a:avLst/>
            </a:prstGeom>
            <a:grpFill/>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77" name="TextBox 76"/>
          <p:cNvSpPr txBox="1"/>
          <p:nvPr/>
        </p:nvSpPr>
        <p:spPr>
          <a:xfrm>
            <a:off x="3276600" y="5943600"/>
            <a:ext cx="2590800" cy="369332"/>
          </a:xfrm>
          <a:prstGeom prst="rect">
            <a:avLst/>
          </a:prstGeom>
          <a:noFill/>
        </p:spPr>
        <p:txBody>
          <a:bodyPr wrap="square" rtlCol="0">
            <a:spAutoFit/>
          </a:bodyPr>
          <a:lstStyle/>
          <a:p>
            <a:pPr algn="ctr"/>
            <a:r>
              <a:rPr lang="en-US" dirty="0" smtClean="0"/>
              <a:t>THE CELL CYCLE CHART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rmAutofit/>
          </a:bodyPr>
          <a:lstStyle/>
          <a:p>
            <a:r>
              <a:rPr lang="en-US" sz="2400" dirty="0" smtClean="0"/>
              <a:t>Key to the Cell Cycle chart</a:t>
            </a:r>
            <a:endParaRPr lang="en-US" sz="2400" dirty="0"/>
          </a:p>
        </p:txBody>
      </p:sp>
      <p:graphicFrame>
        <p:nvGraphicFramePr>
          <p:cNvPr id="6" name="Content Placeholder 5"/>
          <p:cNvGraphicFramePr>
            <a:graphicFrameLocks noGrp="1"/>
          </p:cNvGraphicFramePr>
          <p:nvPr>
            <p:ph idx="1"/>
          </p:nvPr>
        </p:nvGraphicFramePr>
        <p:xfrm>
          <a:off x="914400" y="1784350"/>
          <a:ext cx="7772400" cy="4124960"/>
        </p:xfrm>
        <a:graphic>
          <a:graphicData uri="http://schemas.openxmlformats.org/drawingml/2006/table">
            <a:tbl>
              <a:tblPr firstRow="1" bandRow="1">
                <a:tableStyleId>{5C22544A-7EE6-4342-B048-85BDC9FD1C3A}</a:tableStyleId>
              </a:tblPr>
              <a:tblGrid>
                <a:gridCol w="1439333"/>
                <a:gridCol w="6333067"/>
              </a:tblGrid>
              <a:tr h="370840">
                <a:tc>
                  <a:txBody>
                    <a:bodyPr/>
                    <a:lstStyle/>
                    <a:p>
                      <a:r>
                        <a:rPr lang="en-US" dirty="0" smtClean="0"/>
                        <a:t>Phase</a:t>
                      </a:r>
                      <a:endParaRPr lang="en-US" dirty="0"/>
                    </a:p>
                  </a:txBody>
                  <a:tcPr marL="86360" marR="86360"/>
                </a:tc>
                <a:tc>
                  <a:txBody>
                    <a:bodyPr/>
                    <a:lstStyle/>
                    <a:p>
                      <a:r>
                        <a:rPr lang="en-US" dirty="0" smtClean="0"/>
                        <a:t>Events within cell</a:t>
                      </a:r>
                      <a:endParaRPr lang="en-US" dirty="0"/>
                    </a:p>
                  </a:txBody>
                  <a:tcPr marL="86360" marR="86360"/>
                </a:tc>
              </a:tr>
              <a:tr h="370840">
                <a:tc>
                  <a:txBody>
                    <a:bodyPr/>
                    <a:lstStyle/>
                    <a:p>
                      <a:r>
                        <a:rPr lang="en-US" dirty="0" smtClean="0"/>
                        <a:t>G</a:t>
                      </a:r>
                      <a:r>
                        <a:rPr lang="en-US" baseline="-25000" dirty="0" smtClean="0"/>
                        <a:t>1</a:t>
                      </a:r>
                      <a:endParaRPr lang="en-US" baseline="-25000" dirty="0"/>
                    </a:p>
                  </a:txBody>
                  <a:tcPr marL="86360" marR="86360"/>
                </a:tc>
                <a:tc>
                  <a:txBody>
                    <a:bodyPr/>
                    <a:lstStyle/>
                    <a:p>
                      <a:r>
                        <a:rPr lang="en-US" dirty="0" smtClean="0"/>
                        <a:t>Intensive cellular synthesis, including cell organelles. Cell metabolic rate high. Cell growth occurs. Substances produced to inhibit or stimulate onset of next phase as appropriate.</a:t>
                      </a:r>
                      <a:endParaRPr lang="en-US" dirty="0"/>
                    </a:p>
                  </a:txBody>
                  <a:tcPr marL="86360" marR="86360"/>
                </a:tc>
              </a:tr>
              <a:tr h="370840">
                <a:tc>
                  <a:txBody>
                    <a:bodyPr/>
                    <a:lstStyle/>
                    <a:p>
                      <a:r>
                        <a:rPr lang="en-US" dirty="0" smtClean="0"/>
                        <a:t>S</a:t>
                      </a:r>
                      <a:endParaRPr lang="en-US" dirty="0"/>
                    </a:p>
                  </a:txBody>
                  <a:tcPr marL="86360" marR="86360"/>
                </a:tc>
                <a:tc>
                  <a:txBody>
                    <a:bodyPr/>
                    <a:lstStyle/>
                    <a:p>
                      <a:r>
                        <a:rPr lang="en-US" dirty="0" smtClean="0"/>
                        <a:t>DNA replication occurs. Protein molecules called histones are synthesized and cover each DNA strand. Each chromosome becomes two chromatids. At this stage the cell is 4n (4 copies of each DNA molecule, 2 in each homologous chromosome).</a:t>
                      </a:r>
                      <a:endParaRPr lang="en-US" dirty="0"/>
                    </a:p>
                  </a:txBody>
                  <a:tcPr marL="86360" marR="86360"/>
                </a:tc>
              </a:tr>
              <a:tr h="370840">
                <a:tc>
                  <a:txBody>
                    <a:bodyPr/>
                    <a:lstStyle/>
                    <a:p>
                      <a:r>
                        <a:rPr lang="en-US" dirty="0" smtClean="0"/>
                        <a:t>G</a:t>
                      </a:r>
                      <a:r>
                        <a:rPr lang="en-US" baseline="-25000" dirty="0" smtClean="0"/>
                        <a:t>2</a:t>
                      </a:r>
                      <a:endParaRPr lang="en-US" baseline="-25000" dirty="0"/>
                    </a:p>
                  </a:txBody>
                  <a:tcPr marL="86360" marR="86360"/>
                </a:tc>
                <a:tc>
                  <a:txBody>
                    <a:bodyPr/>
                    <a:lstStyle/>
                    <a:p>
                      <a:r>
                        <a:rPr lang="en-US" dirty="0" smtClean="0"/>
                        <a:t>Intensive cellular synthesis. Mitochondria and chloroplasts divide. Energy stores increase. Mitotic spindle begins to form.</a:t>
                      </a:r>
                      <a:endParaRPr lang="en-US" dirty="0"/>
                    </a:p>
                  </a:txBody>
                  <a:tcPr marL="86360" marR="86360"/>
                </a:tc>
              </a:tr>
              <a:tr h="370840">
                <a:tc>
                  <a:txBody>
                    <a:bodyPr/>
                    <a:lstStyle/>
                    <a:p>
                      <a:r>
                        <a:rPr lang="en-US" dirty="0" smtClean="0"/>
                        <a:t>M</a:t>
                      </a:r>
                      <a:endParaRPr lang="en-US" dirty="0"/>
                    </a:p>
                  </a:txBody>
                  <a:tcPr marL="86360" marR="86360"/>
                </a:tc>
                <a:tc>
                  <a:txBody>
                    <a:bodyPr/>
                    <a:lstStyle/>
                    <a:p>
                      <a:r>
                        <a:rPr lang="en-US" dirty="0" smtClean="0"/>
                        <a:t>Nuclear division occurs in 4 phases.</a:t>
                      </a:r>
                      <a:endParaRPr lang="en-US" dirty="0"/>
                    </a:p>
                  </a:txBody>
                  <a:tcPr marL="86360" marR="86360"/>
                </a:tc>
              </a:tr>
              <a:tr h="370840">
                <a:tc>
                  <a:txBody>
                    <a:bodyPr/>
                    <a:lstStyle/>
                    <a:p>
                      <a:r>
                        <a:rPr lang="en-US" dirty="0" smtClean="0"/>
                        <a:t>C</a:t>
                      </a:r>
                      <a:endParaRPr lang="en-US" dirty="0"/>
                    </a:p>
                  </a:txBody>
                  <a:tcPr marL="86360" marR="86360"/>
                </a:tc>
                <a:tc>
                  <a:txBody>
                    <a:bodyPr/>
                    <a:lstStyle/>
                    <a:p>
                      <a:r>
                        <a:rPr lang="en-US" dirty="0" smtClean="0"/>
                        <a:t>Equal distribution of organelles and cytoplasm into each daughter cell.</a:t>
                      </a:r>
                      <a:endParaRPr lang="en-US" dirty="0"/>
                    </a:p>
                  </a:txBody>
                  <a:tcPr marL="86360" marR="86360"/>
                </a:tc>
              </a:tr>
            </a:tbl>
          </a:graphicData>
        </a:graphic>
      </p:graphicFrame>
      <p:sp>
        <p:nvSpPr>
          <p:cNvPr id="2" name="Footer Placeholder 1"/>
          <p:cNvSpPr>
            <a:spLocks noGrp="1"/>
          </p:cNvSpPr>
          <p:nvPr>
            <p:ph type="ftr" sz="quarter" idx="11"/>
          </p:nvPr>
        </p:nvSpPr>
        <p:spPr/>
        <p:txBody>
          <a:bodyPr/>
          <a:lstStyle/>
          <a:p>
            <a:r>
              <a:rPr lang="en-US" smtClean="0"/>
              <a:t>ANP 101: Introductory Animal Physiology</a:t>
            </a:r>
            <a:endParaRPr lang="en-US" dirty="0"/>
          </a:p>
        </p:txBody>
      </p:sp>
      <p:sp>
        <p:nvSpPr>
          <p:cNvPr id="3" name="Slide Number Placeholder 2"/>
          <p:cNvSpPr>
            <a:spLocks noGrp="1"/>
          </p:cNvSpPr>
          <p:nvPr>
            <p:ph type="sldNum" sz="quarter" idx="12"/>
          </p:nvPr>
        </p:nvSpPr>
        <p:spPr/>
        <p:txBody>
          <a:bodyPr>
            <a:normAutofit/>
          </a:bodyPr>
          <a:lstStyle/>
          <a:p>
            <a:fld id="{F2D7535E-AAF8-4589-ADE7-A2498A010E0D}"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normAutofit/>
          </a:bodyPr>
          <a:lstStyle/>
          <a:p>
            <a:fld id="{F2D7535E-AAF8-4589-ADE7-A2498A010E0D}" type="slidenum">
              <a:rPr lang="en-US" smtClean="0"/>
              <a:pPr/>
              <a:t>22</a:t>
            </a:fld>
            <a:endParaRPr lang="en-US" dirty="0"/>
          </a:p>
        </p:txBody>
      </p:sp>
      <p:sp>
        <p:nvSpPr>
          <p:cNvPr id="6" name="TextBox 5"/>
          <p:cNvSpPr txBox="1"/>
          <p:nvPr/>
        </p:nvSpPr>
        <p:spPr>
          <a:xfrm>
            <a:off x="838200" y="1600200"/>
            <a:ext cx="7848600" cy="4770537"/>
          </a:xfrm>
          <a:prstGeom prst="rect">
            <a:avLst/>
          </a:prstGeom>
          <a:noFill/>
        </p:spPr>
        <p:txBody>
          <a:bodyPr wrap="square" rtlCol="0">
            <a:spAutoFit/>
          </a:bodyPr>
          <a:lstStyle/>
          <a:p>
            <a:r>
              <a:rPr lang="en-US" sz="1600" dirty="0" smtClean="0"/>
              <a:t>Interphase</a:t>
            </a:r>
          </a:p>
          <a:p>
            <a:pPr lvl="1">
              <a:buFont typeface="Arial" pitchFamily="34" charset="0"/>
              <a:buChar char="•"/>
            </a:pPr>
            <a:r>
              <a:rPr lang="en-US" sz="1600" dirty="0" smtClean="0"/>
              <a:t>Varies in duration depending on the function of the cell</a:t>
            </a:r>
          </a:p>
          <a:p>
            <a:pPr lvl="1">
              <a:buFont typeface="Arial" pitchFamily="34" charset="0"/>
              <a:buChar char="•"/>
            </a:pPr>
            <a:r>
              <a:rPr lang="en-US" sz="1600" dirty="0" smtClean="0"/>
              <a:t>DNA of each chromosome replicates just before nuclear division</a:t>
            </a:r>
          </a:p>
          <a:p>
            <a:pPr lvl="1">
              <a:buFont typeface="Arial" pitchFamily="34" charset="0"/>
              <a:buChar char="•"/>
            </a:pPr>
            <a:r>
              <a:rPr lang="en-US" sz="1600" dirty="0" smtClean="0"/>
              <a:t>Each chromosome now exists as a pair of chromatids joined together by a centromere</a:t>
            </a:r>
          </a:p>
          <a:p>
            <a:pPr lvl="1">
              <a:buFont typeface="Arial" pitchFamily="34" charset="0"/>
              <a:buChar char="•"/>
            </a:pPr>
            <a:r>
              <a:rPr lang="en-US" sz="1600" dirty="0" smtClean="0"/>
              <a:t>The cell is 4n at this stage (4 copies of each DNA molecule, 2 in each chromosome of a homologous pair</a:t>
            </a:r>
          </a:p>
          <a:p>
            <a:pPr lvl="1">
              <a:buFont typeface="Arial" pitchFamily="34" charset="0"/>
              <a:buChar char="•"/>
            </a:pPr>
            <a:r>
              <a:rPr lang="en-US" sz="1600" dirty="0" smtClean="0"/>
              <a:t>During this phase chromosome material is in the form of very loosely coiled threads called chromatin</a:t>
            </a:r>
          </a:p>
          <a:p>
            <a:pPr lvl="1">
              <a:buFont typeface="Arial" pitchFamily="34" charset="0"/>
              <a:buChar char="•"/>
            </a:pPr>
            <a:r>
              <a:rPr lang="en-US" sz="1600" dirty="0" smtClean="0"/>
              <a:t>Centrioles have replicated.</a:t>
            </a:r>
          </a:p>
          <a:p>
            <a:pPr lvl="1">
              <a:buFont typeface="Arial" pitchFamily="34" charset="0"/>
              <a:buChar char="•"/>
            </a:pPr>
            <a:endParaRPr lang="en-US" sz="1600" dirty="0" smtClean="0"/>
          </a:p>
          <a:p>
            <a:r>
              <a:rPr lang="en-US" sz="1600" dirty="0" smtClean="0"/>
              <a:t>Prophase</a:t>
            </a:r>
          </a:p>
          <a:p>
            <a:pPr lvl="1">
              <a:buFont typeface="Arial" pitchFamily="34" charset="0"/>
              <a:buChar char="•"/>
            </a:pPr>
            <a:r>
              <a:rPr lang="en-US" sz="1600" dirty="0" smtClean="0"/>
              <a:t>This is usually the longest phase of division</a:t>
            </a:r>
          </a:p>
          <a:p>
            <a:pPr lvl="1">
              <a:buFont typeface="Arial" pitchFamily="34" charset="0"/>
              <a:buChar char="•"/>
            </a:pPr>
            <a:r>
              <a:rPr lang="en-US" sz="1600" dirty="0" smtClean="0"/>
              <a:t>Chromosomes shorten and thicken by coiling and tighter packaging of their components</a:t>
            </a:r>
          </a:p>
          <a:p>
            <a:pPr lvl="1">
              <a:buFont typeface="Arial" pitchFamily="34" charset="0"/>
              <a:buChar char="•"/>
            </a:pPr>
            <a:r>
              <a:rPr lang="en-US" sz="1600" dirty="0" smtClean="0"/>
              <a:t>In animal cells the centrioles move to opposite poles of the cell</a:t>
            </a:r>
          </a:p>
          <a:p>
            <a:pPr lvl="1">
              <a:buFont typeface="Arial" pitchFamily="34" charset="0"/>
              <a:buChar char="•"/>
            </a:pPr>
            <a:r>
              <a:rPr lang="en-US" sz="1600" dirty="0" smtClean="0"/>
              <a:t>Short microtubules called asters may be seen radiating from the centrioles</a:t>
            </a:r>
          </a:p>
          <a:p>
            <a:pPr lvl="1">
              <a:buFont typeface="Arial" pitchFamily="34" charset="0"/>
              <a:buChar char="•"/>
            </a:pPr>
            <a:r>
              <a:rPr lang="en-US" sz="1600" dirty="0" smtClean="0"/>
              <a:t>The nucleoli disappear as their DNA passes to certain chromosomes.</a:t>
            </a:r>
          </a:p>
          <a:p>
            <a:pPr lvl="1">
              <a:buFont typeface="Arial" pitchFamily="34" charset="0"/>
              <a:buChar char="•"/>
            </a:pPr>
            <a:r>
              <a:rPr lang="en-US" sz="1600" dirty="0" smtClean="0"/>
              <a:t>The nuclear envelope breaks up into small vesicles which disperse.</a:t>
            </a:r>
          </a:p>
          <a:p>
            <a:pPr lvl="1">
              <a:buFont typeface="Arial" pitchFamily="34" charset="0"/>
              <a:buChar char="•"/>
            </a:pPr>
            <a:r>
              <a:rPr lang="en-US" sz="1600" dirty="0" smtClean="0"/>
              <a:t>A spindle is formed.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dirty="0" smtClean="0"/>
              <a:t>Mitosis</a:t>
            </a:r>
            <a:r>
              <a:rPr lang="en-US" dirty="0" smtClean="0"/>
              <a:t> </a:t>
            </a:r>
            <a:r>
              <a:rPr lang="en-US" sz="1600" dirty="0" smtClean="0"/>
              <a:t>contd.</a:t>
            </a:r>
            <a:endParaRPr lang="en-US" sz="1600" dirty="0"/>
          </a:p>
        </p:txBody>
      </p:sp>
      <p:sp>
        <p:nvSpPr>
          <p:cNvPr id="3" name="Content Placeholder 2"/>
          <p:cNvSpPr>
            <a:spLocks noGrp="1"/>
          </p:cNvSpPr>
          <p:nvPr>
            <p:ph idx="1"/>
          </p:nvPr>
        </p:nvSpPr>
        <p:spPr>
          <a:xfrm>
            <a:off x="457200" y="1524000"/>
            <a:ext cx="8229600" cy="4952999"/>
          </a:xfrm>
        </p:spPr>
        <p:txBody>
          <a:bodyPr>
            <a:noAutofit/>
          </a:bodyPr>
          <a:lstStyle/>
          <a:p>
            <a:pPr>
              <a:buNone/>
            </a:pPr>
            <a:r>
              <a:rPr lang="en-US" sz="1600" dirty="0" smtClean="0"/>
              <a:t>Metaphase</a:t>
            </a:r>
          </a:p>
          <a:p>
            <a:pPr lvl="1"/>
            <a:r>
              <a:rPr lang="en-US" sz="1600" dirty="0" smtClean="0"/>
              <a:t>Chromosomes line up around the equator of the spindle</a:t>
            </a:r>
          </a:p>
          <a:p>
            <a:pPr lvl="1"/>
            <a:r>
              <a:rPr lang="en-US" sz="1600" dirty="0" smtClean="0"/>
              <a:t>They are attached by their centromeres to the spindle fibres which are microtubules</a:t>
            </a:r>
          </a:p>
          <a:p>
            <a:pPr>
              <a:buNone/>
            </a:pPr>
            <a:r>
              <a:rPr lang="en-US" sz="1600" dirty="0" smtClean="0"/>
              <a:t>Anaphase</a:t>
            </a:r>
          </a:p>
          <a:p>
            <a:pPr lvl="1"/>
            <a:r>
              <a:rPr lang="en-US" sz="1600" dirty="0" smtClean="0"/>
              <a:t>Very rapid stage</a:t>
            </a:r>
          </a:p>
          <a:p>
            <a:pPr lvl="1"/>
            <a:r>
              <a:rPr lang="en-US" sz="1600" dirty="0" smtClean="0"/>
              <a:t>Centromeres split in 2</a:t>
            </a:r>
          </a:p>
          <a:p>
            <a:pPr lvl="1"/>
            <a:r>
              <a:rPr lang="en-US" sz="1600" dirty="0" smtClean="0"/>
              <a:t>Spindle fibres pull the daughter centromeres to opposite poles</a:t>
            </a:r>
          </a:p>
          <a:p>
            <a:pPr lvl="1"/>
            <a:r>
              <a:rPr lang="en-US" sz="1600" dirty="0" smtClean="0"/>
              <a:t>Separated chromatids are pulled along behind the centromeres</a:t>
            </a:r>
          </a:p>
          <a:p>
            <a:pPr>
              <a:buNone/>
            </a:pPr>
            <a:r>
              <a:rPr lang="en-US" sz="1600" dirty="0" smtClean="0"/>
              <a:t>Telophase</a:t>
            </a:r>
          </a:p>
          <a:p>
            <a:pPr lvl="1"/>
            <a:r>
              <a:rPr lang="en-US" sz="1600" dirty="0" smtClean="0"/>
              <a:t>Chromatids reach the poles of the cell</a:t>
            </a:r>
          </a:p>
          <a:p>
            <a:pPr lvl="1"/>
            <a:r>
              <a:rPr lang="en-US" sz="1600" dirty="0" smtClean="0"/>
              <a:t>They uncoil and lengthen to form chromatin again, losing visibility</a:t>
            </a:r>
          </a:p>
          <a:p>
            <a:pPr lvl="1"/>
            <a:r>
              <a:rPr lang="en-US" sz="1600" dirty="0" smtClean="0"/>
              <a:t>Spindle fibres disintegrate </a:t>
            </a:r>
          </a:p>
          <a:p>
            <a:pPr lvl="1"/>
            <a:r>
              <a:rPr lang="en-US" sz="1600" dirty="0" smtClean="0"/>
              <a:t>Centrioles replicate</a:t>
            </a:r>
          </a:p>
          <a:p>
            <a:pPr lvl="1"/>
            <a:r>
              <a:rPr lang="en-US" sz="1600" dirty="0" smtClean="0"/>
              <a:t>A nuclear envelope reforms around the chromosomes at each pole</a:t>
            </a:r>
          </a:p>
          <a:p>
            <a:pPr lvl="1"/>
            <a:r>
              <a:rPr lang="en-US" sz="1600" dirty="0" smtClean="0"/>
              <a:t>Nucleoli reappear</a:t>
            </a:r>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normAutofit/>
          </a:bodyPr>
          <a:lstStyle/>
          <a:p>
            <a:fld id="{F2D7535E-AAF8-4589-ADE7-A2498A010E0D}"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1800" dirty="0" smtClean="0"/>
              <a:t>Mitosis contd.</a:t>
            </a:r>
            <a:endParaRPr lang="en-US" sz="1800" dirty="0"/>
          </a:p>
        </p:txBody>
      </p:sp>
      <p:sp>
        <p:nvSpPr>
          <p:cNvPr id="3" name="Content Placeholder 2"/>
          <p:cNvSpPr>
            <a:spLocks noGrp="1"/>
          </p:cNvSpPr>
          <p:nvPr>
            <p:ph idx="1"/>
          </p:nvPr>
        </p:nvSpPr>
        <p:spPr>
          <a:xfrm>
            <a:off x="914400" y="1066800"/>
            <a:ext cx="7772400" cy="4572000"/>
          </a:xfrm>
        </p:spPr>
        <p:txBody>
          <a:bodyPr>
            <a:normAutofit fontScale="92500" lnSpcReduction="20000"/>
          </a:bodyPr>
          <a:lstStyle/>
          <a:p>
            <a:pPr>
              <a:buNone/>
            </a:pPr>
            <a:r>
              <a:rPr lang="en-US" sz="1800" b="1" dirty="0" smtClean="0"/>
              <a:t>Cytokinesis</a:t>
            </a:r>
          </a:p>
          <a:p>
            <a:pPr lvl="1"/>
            <a:r>
              <a:rPr lang="en-US" sz="1800" dirty="0" smtClean="0"/>
              <a:t>Cytokinesis is the division of the cytoplasm</a:t>
            </a:r>
          </a:p>
          <a:p>
            <a:pPr lvl="1"/>
            <a:r>
              <a:rPr lang="en-US" sz="1800" dirty="0" smtClean="0"/>
              <a:t>Normally follows telophase  and leads into the G1 phase of interphase</a:t>
            </a:r>
          </a:p>
          <a:p>
            <a:pPr lvl="1"/>
            <a:r>
              <a:rPr lang="en-US" sz="1800" dirty="0" smtClean="0"/>
              <a:t>In preparation for cell division, cell organelles become evenly distributed towards the 2 poles of the telophase cell along with the chromosomes</a:t>
            </a:r>
          </a:p>
          <a:p>
            <a:pPr lvl="1"/>
            <a:r>
              <a:rPr lang="en-US" sz="1800" dirty="0" smtClean="0"/>
              <a:t>In animal cells the cell surface membrane starts to invaginate towards the region previously occupied by the spindle equator</a:t>
            </a:r>
          </a:p>
          <a:p>
            <a:pPr lvl="1"/>
            <a:r>
              <a:rPr lang="en-US" sz="1800" dirty="0" smtClean="0"/>
              <a:t>Microtubules probably draw in the cell surface membrane to form a furrow around the outer surface of the cell</a:t>
            </a:r>
          </a:p>
          <a:p>
            <a:pPr lvl="1"/>
            <a:r>
              <a:rPr lang="en-US" sz="1800" dirty="0" smtClean="0"/>
              <a:t>Cell surface membranes  in the furrow eventually join up to completely separate the 2 cells.</a:t>
            </a:r>
          </a:p>
          <a:p>
            <a:pPr>
              <a:buNone/>
            </a:pPr>
            <a:endParaRPr lang="en-US" sz="1800" dirty="0" smtClean="0"/>
          </a:p>
          <a:p>
            <a:pPr>
              <a:buNone/>
            </a:pPr>
            <a:r>
              <a:rPr lang="en-US" sz="1800" b="1" dirty="0" smtClean="0"/>
              <a:t>Significance of mitosis</a:t>
            </a:r>
          </a:p>
          <a:p>
            <a:pPr lvl="1"/>
            <a:r>
              <a:rPr lang="en-US" sz="1700" dirty="0" smtClean="0"/>
              <a:t>Genetic stability</a:t>
            </a:r>
          </a:p>
          <a:p>
            <a:pPr lvl="1"/>
            <a:r>
              <a:rPr lang="en-US" sz="1700" dirty="0" smtClean="0"/>
              <a:t>Growth</a:t>
            </a:r>
          </a:p>
          <a:p>
            <a:pPr lvl="1"/>
            <a:r>
              <a:rPr lang="en-US" sz="1700" dirty="0" smtClean="0"/>
              <a:t>Cell replacement</a:t>
            </a:r>
          </a:p>
          <a:p>
            <a:pPr lvl="1"/>
            <a:r>
              <a:rPr lang="en-US" sz="1700" dirty="0" smtClean="0"/>
              <a:t>Regeneration</a:t>
            </a:r>
          </a:p>
          <a:p>
            <a:pPr lvl="1"/>
            <a:r>
              <a:rPr lang="en-US" sz="1700" dirty="0" smtClean="0"/>
              <a:t>Asexual reproduction</a:t>
            </a:r>
            <a:endParaRPr lang="en-US" sz="1700" dirty="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normAutofit/>
          </a:bodyPr>
          <a:lstStyle/>
          <a:p>
            <a:fld id="{F2D7535E-AAF8-4589-ADE7-A2498A010E0D}"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25</a:t>
            </a:fld>
            <a:endParaRPr lang="en-US" dirty="0"/>
          </a:p>
        </p:txBody>
      </p:sp>
      <p:pic>
        <p:nvPicPr>
          <p:cNvPr id="1026" name="Picture 2" descr="C:\Documents and Settings\User\Desktop\ANP 100 LECTURES\MI 1.jpg"/>
          <p:cNvPicPr>
            <a:picLocks noChangeAspect="1" noChangeArrowheads="1"/>
          </p:cNvPicPr>
          <p:nvPr/>
        </p:nvPicPr>
        <p:blipFill>
          <a:blip r:embed="rId2"/>
          <a:srcRect/>
          <a:stretch>
            <a:fillRect/>
          </a:stretch>
        </p:blipFill>
        <p:spPr bwMode="auto">
          <a:xfrm>
            <a:off x="1676400" y="457200"/>
            <a:ext cx="5029200" cy="532908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ANP 101: Introductory Animal Physiology</a:t>
            </a:r>
            <a:endParaRPr lang="en-US" dirty="0"/>
          </a:p>
        </p:txBody>
      </p:sp>
      <p:sp>
        <p:nvSpPr>
          <p:cNvPr id="3" name="Slide Number Placeholder 2"/>
          <p:cNvSpPr>
            <a:spLocks noGrp="1"/>
          </p:cNvSpPr>
          <p:nvPr>
            <p:ph type="sldNum" sz="quarter" idx="12"/>
          </p:nvPr>
        </p:nvSpPr>
        <p:spPr/>
        <p:txBody>
          <a:bodyPr/>
          <a:lstStyle/>
          <a:p>
            <a:fld id="{F2D7535E-AAF8-4589-ADE7-A2498A010E0D}" type="slidenum">
              <a:rPr lang="en-US" smtClean="0"/>
              <a:pPr/>
              <a:t>26</a:t>
            </a:fld>
            <a:endParaRPr lang="en-US" dirty="0"/>
          </a:p>
        </p:txBody>
      </p:sp>
      <p:pic>
        <p:nvPicPr>
          <p:cNvPr id="2050" name="Picture 2" descr="C:\Documents and Settings\User\Desktop\ANP 100 LECTURES\MI 2.jpg"/>
          <p:cNvPicPr>
            <a:picLocks noChangeAspect="1" noChangeArrowheads="1"/>
          </p:cNvPicPr>
          <p:nvPr/>
        </p:nvPicPr>
        <p:blipFill>
          <a:blip r:embed="rId2"/>
          <a:srcRect/>
          <a:stretch>
            <a:fillRect/>
          </a:stretch>
        </p:blipFill>
        <p:spPr bwMode="auto">
          <a:xfrm>
            <a:off x="2765425" y="785813"/>
            <a:ext cx="3611563" cy="538638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MEIOSIS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Form of nuclear division in which the chromosome number is halved from the diploid number (2n) to the haploid number (n)</a:t>
            </a:r>
          </a:p>
          <a:p>
            <a:r>
              <a:rPr lang="en-US" dirty="0" smtClean="0"/>
              <a:t>Like mitosis, it involves DNA replication during interphase in the parent cell</a:t>
            </a:r>
          </a:p>
          <a:p>
            <a:r>
              <a:rPr lang="en-US" dirty="0" smtClean="0"/>
              <a:t>This is followed by 2 cycles of nuclear divisions and cell divisions known as meiosis I (the 1</a:t>
            </a:r>
            <a:r>
              <a:rPr lang="en-US" baseline="30000" dirty="0" smtClean="0"/>
              <a:t>st</a:t>
            </a:r>
            <a:r>
              <a:rPr lang="en-US" dirty="0" smtClean="0"/>
              <a:t> meiotic division) and meiosis II (the 2</a:t>
            </a:r>
            <a:r>
              <a:rPr lang="en-US" baseline="30000" dirty="0" smtClean="0"/>
              <a:t>nd</a:t>
            </a:r>
            <a:r>
              <a:rPr lang="en-US" dirty="0" smtClean="0"/>
              <a:t> meiotic division)</a:t>
            </a:r>
          </a:p>
          <a:p>
            <a:r>
              <a:rPr lang="en-US" dirty="0" smtClean="0"/>
              <a:t>Thus a single diploid cell gives rise to 4 haploid cells</a:t>
            </a:r>
          </a:p>
          <a:p>
            <a:r>
              <a:rPr lang="en-US" dirty="0" smtClean="0"/>
              <a:t>Meiosis occurs during the formation of sperm and eggs in animals.</a:t>
            </a:r>
            <a:endParaRPr lang="en-US" dirty="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normAutofit/>
          </a:bodyPr>
          <a:lstStyle/>
          <a:p>
            <a:fld id="{F2D7535E-AAF8-4589-ADE7-A2498A010E0D}"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000" dirty="0" smtClean="0"/>
              <a:t>Meiosis I</a:t>
            </a:r>
            <a:endParaRPr lang="en-US" sz="2000" dirty="0"/>
          </a:p>
        </p:txBody>
      </p:sp>
      <p:sp>
        <p:nvSpPr>
          <p:cNvPr id="3" name="Content Placeholder 2"/>
          <p:cNvSpPr>
            <a:spLocks noGrp="1"/>
          </p:cNvSpPr>
          <p:nvPr>
            <p:ph idx="1"/>
          </p:nvPr>
        </p:nvSpPr>
        <p:spPr>
          <a:xfrm>
            <a:off x="457200" y="1524000"/>
            <a:ext cx="8229600" cy="4648200"/>
          </a:xfrm>
        </p:spPr>
        <p:txBody>
          <a:bodyPr>
            <a:normAutofit fontScale="85000" lnSpcReduction="20000"/>
          </a:bodyPr>
          <a:lstStyle/>
          <a:p>
            <a:pPr>
              <a:buNone/>
            </a:pPr>
            <a:r>
              <a:rPr lang="en-US" dirty="0" smtClean="0"/>
              <a:t>Prophase I</a:t>
            </a:r>
          </a:p>
          <a:p>
            <a:pPr lvl="1"/>
            <a:r>
              <a:rPr lang="en-US" dirty="0" smtClean="0"/>
              <a:t>Chromosomes shorten and become visible</a:t>
            </a:r>
          </a:p>
          <a:p>
            <a:pPr lvl="1"/>
            <a:r>
              <a:rPr lang="en-US" dirty="0" smtClean="0"/>
              <a:t>Homologous chromosomes pair up in a process called synapsis</a:t>
            </a:r>
          </a:p>
          <a:p>
            <a:pPr lvl="2"/>
            <a:r>
              <a:rPr lang="en-US" dirty="0" smtClean="0"/>
              <a:t>Each pair is called a bivalent </a:t>
            </a:r>
          </a:p>
          <a:p>
            <a:pPr lvl="2"/>
            <a:r>
              <a:rPr lang="en-US" dirty="0" smtClean="0"/>
              <a:t>One of the pair comes from the male parent and one from the female parent</a:t>
            </a:r>
          </a:p>
          <a:p>
            <a:pPr lvl="1"/>
            <a:r>
              <a:rPr lang="en-US" dirty="0" smtClean="0"/>
              <a:t>The homologous chromosomes appear to repel each other and partially separate</a:t>
            </a:r>
          </a:p>
          <a:p>
            <a:pPr lvl="2"/>
            <a:r>
              <a:rPr lang="en-US" dirty="0" smtClean="0"/>
              <a:t>Each chromosome is now seen to be composed of 2 chromatids</a:t>
            </a:r>
          </a:p>
          <a:p>
            <a:pPr lvl="2"/>
            <a:r>
              <a:rPr lang="en-US" dirty="0" smtClean="0"/>
              <a:t>The 2 chromosomes are seen to be joined at several points along their length, called chiasmata</a:t>
            </a:r>
          </a:p>
          <a:p>
            <a:pPr lvl="2"/>
            <a:r>
              <a:rPr lang="en-US" dirty="0" smtClean="0"/>
              <a:t>Each chiasma is the site of an exchange between chromatids</a:t>
            </a:r>
          </a:p>
          <a:p>
            <a:pPr lvl="2"/>
            <a:r>
              <a:rPr lang="en-US" dirty="0" smtClean="0"/>
              <a:t>Genes from one chromosome (e.g. paternal) may swap with genes from the other (maternal) leading to new gene combinations in the resulting chromatids: This is called crossing over.</a:t>
            </a:r>
          </a:p>
          <a:p>
            <a:pPr lvl="2">
              <a:buNone/>
            </a:pPr>
            <a:endParaRPr lang="en-US" dirty="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normAutofit/>
          </a:bodyPr>
          <a:lstStyle/>
          <a:p>
            <a:fld id="{F2D7535E-AAF8-4589-ADE7-A2498A010E0D}"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800" dirty="0" smtClean="0"/>
              <a:t>Meiosis I,  contd.</a:t>
            </a:r>
            <a:endParaRPr lang="en-US" sz="2800" dirty="0"/>
          </a:p>
        </p:txBody>
      </p:sp>
      <p:sp>
        <p:nvSpPr>
          <p:cNvPr id="3" name="Content Placeholder 2"/>
          <p:cNvSpPr>
            <a:spLocks noGrp="1"/>
          </p:cNvSpPr>
          <p:nvPr>
            <p:ph idx="1"/>
          </p:nvPr>
        </p:nvSpPr>
        <p:spPr>
          <a:xfrm>
            <a:off x="457200" y="1524000"/>
            <a:ext cx="8229600" cy="4800600"/>
          </a:xfrm>
        </p:spPr>
        <p:txBody>
          <a:bodyPr>
            <a:normAutofit/>
          </a:bodyPr>
          <a:lstStyle/>
          <a:p>
            <a:pPr>
              <a:buNone/>
            </a:pPr>
            <a:r>
              <a:rPr lang="en-US" dirty="0" smtClean="0"/>
              <a:t>Metaphase I</a:t>
            </a:r>
          </a:p>
          <a:p>
            <a:pPr lvl="1"/>
            <a:r>
              <a:rPr lang="en-US" dirty="0" smtClean="0"/>
              <a:t>The bivalents become arranged around the equator of the spindle, attached by their centromeres</a:t>
            </a:r>
          </a:p>
          <a:p>
            <a:pPr>
              <a:buNone/>
            </a:pPr>
            <a:endParaRPr lang="en-US" sz="1500" dirty="0" smtClean="0"/>
          </a:p>
          <a:p>
            <a:pPr>
              <a:buNone/>
            </a:pPr>
            <a:r>
              <a:rPr lang="en-US" dirty="0" smtClean="0"/>
              <a:t>Anaphase I</a:t>
            </a:r>
          </a:p>
          <a:p>
            <a:pPr lvl="1"/>
            <a:r>
              <a:rPr lang="en-US" dirty="0" smtClean="0"/>
              <a:t>Spindle fibres pull homologous chromosomes, centromeres first, towards opposite poles of the spindle</a:t>
            </a:r>
          </a:p>
          <a:p>
            <a:pPr lvl="1"/>
            <a:r>
              <a:rPr lang="en-US" dirty="0" smtClean="0"/>
              <a:t>Chromosomes are separated into 2 haploid sets, one at each end of the spindle</a:t>
            </a:r>
          </a:p>
          <a:p>
            <a:pPr>
              <a:buNone/>
            </a:pPr>
            <a:endParaRPr lang="en-US" sz="1500" dirty="0" smtClean="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normAutofit/>
          </a:bodyPr>
          <a:lstStyle/>
          <a:p>
            <a:fld id="{F2D7535E-AAF8-4589-ADE7-A2498A010E0D}"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Prokaryotes and Eukaryotes, contd.</a:t>
            </a:r>
            <a:endParaRPr lang="en-US" sz="3600" dirty="0"/>
          </a:p>
        </p:txBody>
      </p:sp>
      <p:sp>
        <p:nvSpPr>
          <p:cNvPr id="3" name="Content Placeholder 2"/>
          <p:cNvSpPr>
            <a:spLocks noGrp="1"/>
          </p:cNvSpPr>
          <p:nvPr>
            <p:ph idx="1"/>
          </p:nvPr>
        </p:nvSpPr>
        <p:spPr/>
        <p:txBody>
          <a:bodyPr>
            <a:normAutofit lnSpcReduction="10000"/>
          </a:bodyPr>
          <a:lstStyle/>
          <a:p>
            <a:pPr lvl="7">
              <a:buNone/>
            </a:pPr>
            <a:endParaRPr lang="en-US" dirty="0" smtClean="0"/>
          </a:p>
          <a:p>
            <a:pPr lvl="1"/>
            <a:r>
              <a:rPr lang="en-US" dirty="0" smtClean="0"/>
              <a:t>Eukaryotes – Include fungi, animals, plants, and 			some unicellular organisms;  </a:t>
            </a:r>
          </a:p>
          <a:p>
            <a:pPr lvl="2"/>
            <a:r>
              <a:rPr lang="en-US" dirty="0" smtClean="0"/>
              <a:t>about 10 x the size of prokaryotes and can be up to 1,000 x greater in volume</a:t>
            </a:r>
          </a:p>
          <a:p>
            <a:pPr lvl="2"/>
            <a:r>
              <a:rPr lang="en-US" dirty="0" smtClean="0"/>
              <a:t>Contain membrane-bound compartments in which specific metabolic activities take place</a:t>
            </a:r>
          </a:p>
          <a:p>
            <a:pPr lvl="2"/>
            <a:r>
              <a:rPr lang="en-US" dirty="0" smtClean="0"/>
              <a:t>Has a Nucleus – a membrane-bound compartment which contains the cell’s DNA</a:t>
            </a:r>
          </a:p>
          <a:p>
            <a:pPr lvl="2"/>
            <a:r>
              <a:rPr lang="en-US" dirty="0" smtClean="0"/>
              <a:t>Have other specialized structures called Organelles: Small structures within cells, performing dedicated functions.</a:t>
            </a:r>
          </a:p>
          <a:p>
            <a:pPr lvl="1">
              <a:buNone/>
            </a:pP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Meiosis I,  contd.</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Telophase I</a:t>
            </a:r>
          </a:p>
          <a:p>
            <a:pPr lvl="1"/>
            <a:r>
              <a:rPr lang="en-US" dirty="0" smtClean="0"/>
              <a:t>Arrival of homologous chromosomes at opposite poles marks the end of meiosis I</a:t>
            </a:r>
          </a:p>
          <a:p>
            <a:pPr lvl="1"/>
            <a:r>
              <a:rPr lang="en-US" dirty="0" smtClean="0"/>
              <a:t>Halving of chromosome number has occurred but the chromosomes are still composed of 2 chromatids</a:t>
            </a:r>
          </a:p>
          <a:p>
            <a:pPr lvl="1"/>
            <a:r>
              <a:rPr lang="en-US" dirty="0" smtClean="0"/>
              <a:t>Spindle fibres usually disappear</a:t>
            </a:r>
          </a:p>
          <a:p>
            <a:pPr lvl="1"/>
            <a:r>
              <a:rPr lang="en-US" dirty="0" smtClean="0"/>
              <a:t>The chromatids uncoil and a nuclear envelope re-forms at each pole and the nucleus enters interphase</a:t>
            </a:r>
          </a:p>
          <a:p>
            <a:pPr lvl="1"/>
            <a:r>
              <a:rPr lang="en-US" dirty="0" smtClean="0"/>
              <a:t>Cleavage occurs as in mitosis</a:t>
            </a:r>
          </a:p>
          <a:p>
            <a:pPr>
              <a:buNone/>
            </a:pPr>
            <a:endParaRPr lang="en-US" sz="1500" dirty="0" smtClean="0"/>
          </a:p>
          <a:p>
            <a:pPr>
              <a:buNone/>
            </a:pPr>
            <a:r>
              <a:rPr lang="en-US" dirty="0" smtClean="0"/>
              <a:t>Interphase II</a:t>
            </a:r>
          </a:p>
          <a:p>
            <a:pPr lvl="1"/>
            <a:r>
              <a:rPr lang="en-US" dirty="0" smtClean="0"/>
              <a:t>Present only in animal cells</a:t>
            </a:r>
          </a:p>
          <a:p>
            <a:pPr lvl="1"/>
            <a:r>
              <a:rPr lang="en-US" dirty="0" smtClean="0"/>
              <a:t>Varies in duration</a:t>
            </a:r>
          </a:p>
          <a:p>
            <a:pPr lvl="1"/>
            <a:r>
              <a:rPr lang="en-US" dirty="0" smtClean="0"/>
              <a:t>No further DNA replication occurs.</a:t>
            </a:r>
          </a:p>
          <a:p>
            <a:endParaRPr lang="en-US" dirty="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lstStyle/>
          <a:p>
            <a:fld id="{F2D7535E-AAF8-4589-ADE7-A2498A010E0D}"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dirty="0" smtClean="0"/>
              <a:t>Meiosis II</a:t>
            </a:r>
            <a:endParaRPr lang="en-US" sz="3200" dirty="0"/>
          </a:p>
        </p:txBody>
      </p:sp>
      <p:sp>
        <p:nvSpPr>
          <p:cNvPr id="3" name="Content Placeholder 2"/>
          <p:cNvSpPr>
            <a:spLocks noGrp="1"/>
          </p:cNvSpPr>
          <p:nvPr>
            <p:ph idx="1"/>
          </p:nvPr>
        </p:nvSpPr>
        <p:spPr>
          <a:xfrm>
            <a:off x="457200" y="1524000"/>
            <a:ext cx="8229600" cy="4800600"/>
          </a:xfrm>
        </p:spPr>
        <p:txBody>
          <a:bodyPr>
            <a:noAutofit/>
          </a:bodyPr>
          <a:lstStyle/>
          <a:p>
            <a:r>
              <a:rPr lang="en-US" sz="1600" dirty="0" smtClean="0"/>
              <a:t>Meiosis II is similar to mitosis</a:t>
            </a:r>
          </a:p>
          <a:p>
            <a:pPr>
              <a:buNone/>
            </a:pPr>
            <a:endParaRPr lang="en-US" sz="800" dirty="0" smtClean="0"/>
          </a:p>
          <a:p>
            <a:pPr>
              <a:buNone/>
            </a:pPr>
            <a:r>
              <a:rPr lang="en-US" sz="1600" dirty="0" smtClean="0"/>
              <a:t>Prophase II</a:t>
            </a:r>
          </a:p>
          <a:p>
            <a:pPr lvl="1"/>
            <a:r>
              <a:rPr lang="en-US" sz="1600" dirty="0" smtClean="0"/>
              <a:t>Stage is absent if interphase II is absent</a:t>
            </a:r>
          </a:p>
          <a:p>
            <a:pPr lvl="1"/>
            <a:r>
              <a:rPr lang="en-US" sz="1600" dirty="0" smtClean="0"/>
              <a:t>Nucleoli and nuclear envelope disperse</a:t>
            </a:r>
          </a:p>
          <a:p>
            <a:pPr lvl="1"/>
            <a:r>
              <a:rPr lang="en-US" sz="1600" dirty="0" smtClean="0"/>
              <a:t>Chromatids shorten and thicken</a:t>
            </a:r>
          </a:p>
          <a:p>
            <a:pPr lvl="1"/>
            <a:r>
              <a:rPr lang="en-US" sz="1600" dirty="0" smtClean="0"/>
              <a:t>Centrioles move to opposite poles of the cells</a:t>
            </a:r>
          </a:p>
          <a:p>
            <a:pPr lvl="1"/>
            <a:r>
              <a:rPr lang="en-US" sz="1600" dirty="0" smtClean="0"/>
              <a:t>At the end of the phase spindle fibres appear, arranged at right angles to the spindle of meiosis I</a:t>
            </a:r>
          </a:p>
          <a:p>
            <a:pPr lvl="1">
              <a:buNone/>
            </a:pPr>
            <a:endParaRPr lang="en-US" sz="800" dirty="0" smtClean="0"/>
          </a:p>
          <a:p>
            <a:pPr>
              <a:buNone/>
            </a:pPr>
            <a:r>
              <a:rPr lang="en-US" sz="1600" dirty="0" smtClean="0"/>
              <a:t>Metaphase II</a:t>
            </a:r>
          </a:p>
          <a:p>
            <a:pPr lvl="1"/>
            <a:r>
              <a:rPr lang="en-US" sz="1600" dirty="0" smtClean="0"/>
              <a:t>Chromosomes line up separately around the equator of the spindle</a:t>
            </a:r>
          </a:p>
          <a:p>
            <a:pPr lvl="1"/>
            <a:endParaRPr lang="en-US" sz="800" dirty="0" smtClean="0"/>
          </a:p>
          <a:p>
            <a:pPr>
              <a:buNone/>
            </a:pPr>
            <a:r>
              <a:rPr lang="en-US" sz="1600" dirty="0" smtClean="0"/>
              <a:t>Anaphase II</a:t>
            </a:r>
          </a:p>
          <a:p>
            <a:pPr lvl="1"/>
            <a:r>
              <a:rPr lang="en-US" sz="1600" dirty="0" smtClean="0"/>
              <a:t>Centromeres divide</a:t>
            </a:r>
          </a:p>
          <a:p>
            <a:pPr lvl="1"/>
            <a:r>
              <a:rPr lang="en-US" sz="1600" dirty="0" smtClean="0"/>
              <a:t>Spindle fibres pull the chromatids to opposite poles, centromeres first</a:t>
            </a:r>
          </a:p>
          <a:p>
            <a:pPr lvl="1">
              <a:buNone/>
            </a:pPr>
            <a:endParaRPr lang="en-US" sz="1600" dirty="0" smtClean="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normAutofit/>
          </a:bodyPr>
          <a:lstStyle/>
          <a:p>
            <a:fld id="{F2D7535E-AAF8-4589-ADE7-A2498A010E0D}"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85800"/>
          </a:xfrm>
        </p:spPr>
        <p:txBody>
          <a:bodyPr>
            <a:normAutofit/>
          </a:bodyPr>
          <a:lstStyle/>
          <a:p>
            <a:r>
              <a:rPr lang="en-US" sz="2400" b="1" dirty="0" smtClean="0"/>
              <a:t>Meiosis II,  contd.</a:t>
            </a:r>
            <a:endParaRPr lang="en-US" sz="2400" b="1" dirty="0"/>
          </a:p>
        </p:txBody>
      </p:sp>
      <p:sp>
        <p:nvSpPr>
          <p:cNvPr id="5" name="Content Placeholder 4"/>
          <p:cNvSpPr>
            <a:spLocks noGrp="1"/>
          </p:cNvSpPr>
          <p:nvPr>
            <p:ph idx="1"/>
          </p:nvPr>
        </p:nvSpPr>
        <p:spPr/>
        <p:txBody>
          <a:bodyPr/>
          <a:lstStyle/>
          <a:p>
            <a:pPr>
              <a:buNone/>
            </a:pPr>
            <a:r>
              <a:rPr lang="en-US" sz="2000" dirty="0" smtClean="0"/>
              <a:t>Telophase II</a:t>
            </a:r>
          </a:p>
          <a:p>
            <a:pPr lvl="1"/>
            <a:r>
              <a:rPr lang="en-US" sz="2000" dirty="0" smtClean="0"/>
              <a:t>4 haploid daughter cells are formed</a:t>
            </a:r>
          </a:p>
          <a:p>
            <a:pPr lvl="1"/>
            <a:r>
              <a:rPr lang="en-US" sz="2000" dirty="0" smtClean="0"/>
              <a:t>Chromosomes uncoil, lengthen and become indistinct</a:t>
            </a:r>
          </a:p>
          <a:p>
            <a:pPr lvl="1"/>
            <a:r>
              <a:rPr lang="en-US" sz="2000" dirty="0" smtClean="0"/>
              <a:t>Spindle fibres disappear</a:t>
            </a:r>
          </a:p>
          <a:p>
            <a:pPr lvl="1"/>
            <a:r>
              <a:rPr lang="en-US" sz="2000" dirty="0" smtClean="0"/>
              <a:t>Centrioles replicate</a:t>
            </a:r>
          </a:p>
          <a:p>
            <a:pPr lvl="1"/>
            <a:r>
              <a:rPr lang="en-US" sz="2000" dirty="0" smtClean="0"/>
              <a:t>Nuclear envelopes re-form around each nucleus</a:t>
            </a:r>
          </a:p>
          <a:p>
            <a:pPr lvl="1"/>
            <a:r>
              <a:rPr lang="en-US" sz="2000" dirty="0" smtClean="0"/>
              <a:t>Each nucleus now contains haploid number of chromosomes</a:t>
            </a:r>
          </a:p>
          <a:p>
            <a:pPr lvl="1"/>
            <a:r>
              <a:rPr lang="en-US" sz="2000" dirty="0" smtClean="0"/>
              <a:t>Cleavage formation results in production of 4 daughter cells.</a:t>
            </a:r>
          </a:p>
          <a:p>
            <a:endParaRPr lang="en-US" dirty="0"/>
          </a:p>
        </p:txBody>
      </p:sp>
      <p:sp>
        <p:nvSpPr>
          <p:cNvPr id="3" name="Footer Placeholder 2"/>
          <p:cNvSpPr>
            <a:spLocks noGrp="1"/>
          </p:cNvSpPr>
          <p:nvPr>
            <p:ph type="ftr" sz="quarter" idx="11"/>
          </p:nvPr>
        </p:nvSpPr>
        <p:spPr/>
        <p:txBody>
          <a:bodyPr/>
          <a:lstStyle/>
          <a:p>
            <a:r>
              <a:rPr lang="en-US" dirty="0"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33</a:t>
            </a:fld>
            <a:endParaRPr lang="en-US" dirty="0"/>
          </a:p>
        </p:txBody>
      </p:sp>
      <p:pic>
        <p:nvPicPr>
          <p:cNvPr id="4098" name="Picture 2" descr="C:\Documents and Settings\User\Desktop\ANP 100 LECTURES\ME 1A.jpg"/>
          <p:cNvPicPr>
            <a:picLocks noChangeAspect="1" noChangeArrowheads="1"/>
          </p:cNvPicPr>
          <p:nvPr/>
        </p:nvPicPr>
        <p:blipFill>
          <a:blip r:embed="rId2"/>
          <a:srcRect/>
          <a:stretch>
            <a:fillRect/>
          </a:stretch>
        </p:blipFill>
        <p:spPr bwMode="auto">
          <a:xfrm>
            <a:off x="2827338" y="1449388"/>
            <a:ext cx="3487737" cy="39592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ANP 101: Introductory Animal Physiology</a:t>
            </a:r>
            <a:endParaRPr lang="en-US" dirty="0"/>
          </a:p>
        </p:txBody>
      </p:sp>
      <p:sp>
        <p:nvSpPr>
          <p:cNvPr id="3" name="Slide Number Placeholder 2"/>
          <p:cNvSpPr>
            <a:spLocks noGrp="1"/>
          </p:cNvSpPr>
          <p:nvPr>
            <p:ph type="sldNum" sz="quarter" idx="12"/>
          </p:nvPr>
        </p:nvSpPr>
        <p:spPr/>
        <p:txBody>
          <a:bodyPr/>
          <a:lstStyle/>
          <a:p>
            <a:fld id="{F2D7535E-AAF8-4589-ADE7-A2498A010E0D}" type="slidenum">
              <a:rPr lang="en-US" smtClean="0"/>
              <a:pPr/>
              <a:t>34</a:t>
            </a:fld>
            <a:endParaRPr lang="en-US" dirty="0"/>
          </a:p>
        </p:txBody>
      </p:sp>
      <p:pic>
        <p:nvPicPr>
          <p:cNvPr id="5122" name="Picture 2" descr="C:\Documents and Settings\User\Desktop\ANP 100 LECTURES\ME 1B.jpg"/>
          <p:cNvPicPr>
            <a:picLocks noChangeAspect="1" noChangeArrowheads="1"/>
          </p:cNvPicPr>
          <p:nvPr/>
        </p:nvPicPr>
        <p:blipFill>
          <a:blip r:embed="rId2"/>
          <a:srcRect/>
          <a:stretch>
            <a:fillRect/>
          </a:stretch>
        </p:blipFill>
        <p:spPr bwMode="auto">
          <a:xfrm>
            <a:off x="2927350" y="1212850"/>
            <a:ext cx="3287713" cy="443071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35</a:t>
            </a:fld>
            <a:endParaRPr lang="en-US" dirty="0"/>
          </a:p>
        </p:txBody>
      </p:sp>
      <p:pic>
        <p:nvPicPr>
          <p:cNvPr id="3074" name="Picture 2" descr="C:\Documents and Settings\User\Desktop\ANP 100 LECTURES\ME 2.jpg"/>
          <p:cNvPicPr>
            <a:picLocks noChangeAspect="1" noChangeArrowheads="1"/>
          </p:cNvPicPr>
          <p:nvPr/>
        </p:nvPicPr>
        <p:blipFill>
          <a:blip r:embed="rId2"/>
          <a:srcRect/>
          <a:stretch>
            <a:fillRect/>
          </a:stretch>
        </p:blipFill>
        <p:spPr bwMode="auto">
          <a:xfrm>
            <a:off x="2743200" y="989013"/>
            <a:ext cx="3657600" cy="4878387"/>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ANP 101: Introductory Animal Physiology</a:t>
            </a:r>
            <a:endParaRPr lang="en-US" dirty="0"/>
          </a:p>
        </p:txBody>
      </p:sp>
      <p:sp>
        <p:nvSpPr>
          <p:cNvPr id="3" name="Slide Number Placeholder 2"/>
          <p:cNvSpPr>
            <a:spLocks noGrp="1"/>
          </p:cNvSpPr>
          <p:nvPr>
            <p:ph type="sldNum" sz="quarter" idx="12"/>
          </p:nvPr>
        </p:nvSpPr>
        <p:spPr/>
        <p:txBody>
          <a:bodyPr/>
          <a:lstStyle/>
          <a:p>
            <a:fld id="{F2D7535E-AAF8-4589-ADE7-A2498A010E0D}" type="slidenum">
              <a:rPr lang="en-US" smtClean="0"/>
              <a:pPr/>
              <a:t>36</a:t>
            </a:fld>
            <a:endParaRPr lang="en-US" dirty="0"/>
          </a:p>
        </p:txBody>
      </p:sp>
      <p:pic>
        <p:nvPicPr>
          <p:cNvPr id="6146" name="Picture 2" descr="C:\Documents and Settings\User\Desktop\ANP 100 LECTURES\ME 4.jpg"/>
          <p:cNvPicPr>
            <a:picLocks noChangeAspect="1" noChangeArrowheads="1"/>
          </p:cNvPicPr>
          <p:nvPr/>
        </p:nvPicPr>
        <p:blipFill>
          <a:blip r:embed="rId2"/>
          <a:srcRect/>
          <a:stretch>
            <a:fillRect/>
          </a:stretch>
        </p:blipFill>
        <p:spPr bwMode="auto">
          <a:xfrm>
            <a:off x="1225550" y="2133600"/>
            <a:ext cx="6692900" cy="235902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792162"/>
          </a:xfrm>
        </p:spPr>
        <p:txBody>
          <a:bodyPr>
            <a:normAutofit/>
          </a:bodyPr>
          <a:lstStyle/>
          <a:p>
            <a:r>
              <a:rPr lang="en-US" sz="2400" b="1" dirty="0" smtClean="0"/>
              <a:t>CELL ADAPTATION, CELL INJURY and CELL DEATH</a:t>
            </a:r>
            <a:endParaRPr lang="en-US" sz="2400" dirty="0"/>
          </a:p>
        </p:txBody>
      </p:sp>
      <p:sp>
        <p:nvSpPr>
          <p:cNvPr id="3" name="Content Placeholder 2"/>
          <p:cNvSpPr>
            <a:spLocks noGrp="1"/>
          </p:cNvSpPr>
          <p:nvPr>
            <p:ph idx="1"/>
          </p:nvPr>
        </p:nvSpPr>
        <p:spPr/>
        <p:txBody>
          <a:bodyPr>
            <a:normAutofit lnSpcReduction="10000"/>
          </a:bodyPr>
          <a:lstStyle/>
          <a:p>
            <a:pPr>
              <a:buNone/>
            </a:pPr>
            <a:r>
              <a:rPr lang="en-US" sz="3400" b="1" dirty="0" smtClean="0"/>
              <a:t>I. DEFINITIONS AND TERMINOLOGY</a:t>
            </a:r>
          </a:p>
          <a:p>
            <a:pPr>
              <a:buNone/>
            </a:pPr>
            <a:endParaRPr lang="en-US" sz="3400" b="1" dirty="0" smtClean="0"/>
          </a:p>
          <a:p>
            <a:pPr>
              <a:buNone/>
            </a:pPr>
            <a:r>
              <a:rPr lang="en-US" sz="3400" b="1" dirty="0" smtClean="0"/>
              <a:t>1) Homeostasis</a:t>
            </a:r>
          </a:p>
          <a:p>
            <a:pPr>
              <a:buNone/>
            </a:pPr>
            <a:endParaRPr lang="en-US" sz="3400" dirty="0" smtClean="0"/>
          </a:p>
          <a:p>
            <a:pPr>
              <a:buNone/>
            </a:pPr>
            <a:r>
              <a:rPr lang="en-US" sz="3400" dirty="0" smtClean="0"/>
              <a:t>Cells are able to maintain normal structure and function (</a:t>
            </a:r>
            <a:r>
              <a:rPr lang="en-US" sz="3400" dirty="0" smtClean="0"/>
              <a:t>e.g. </a:t>
            </a:r>
            <a:r>
              <a:rPr lang="en-US" sz="3400" dirty="0" smtClean="0"/>
              <a:t>ion balance, pH, energy metabolism) in </a:t>
            </a:r>
            <a:r>
              <a:rPr lang="en-US" sz="3400" dirty="0" smtClean="0"/>
              <a:t>response to </a:t>
            </a:r>
            <a:r>
              <a:rPr lang="en-US" sz="3400" dirty="0" smtClean="0"/>
              <a:t>normal physiologic demands.</a:t>
            </a:r>
          </a:p>
          <a:p>
            <a:pPr>
              <a:buNone/>
            </a:pPr>
            <a:endParaRPr lang="en-US" sz="3400" dirty="0" smtClean="0"/>
          </a:p>
          <a:p>
            <a:pPr>
              <a:buNone/>
            </a:pPr>
            <a:endParaRPr lang="en-US" b="1" dirty="0" smtClean="0"/>
          </a:p>
          <a:p>
            <a:pPr>
              <a:buNone/>
            </a:pPr>
            <a:endParaRPr lang="en-US" dirty="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normAutofit/>
          </a:bodyPr>
          <a:lstStyle/>
          <a:p>
            <a:fld id="{F2D7535E-AAF8-4589-ADE7-A2498A010E0D}"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CELL ADAPTATION, CELL INJURY and CELL </a:t>
            </a:r>
            <a:r>
              <a:rPr lang="en-US" sz="2000" b="1" dirty="0" smtClean="0"/>
              <a:t>DEATH </a:t>
            </a:r>
            <a:r>
              <a:rPr lang="en-US" sz="2000" b="1" dirty="0" err="1" smtClean="0"/>
              <a:t>contd</a:t>
            </a:r>
            <a:r>
              <a:rPr lang="en-US" sz="2000" b="1" dirty="0" smtClean="0"/>
              <a:t>…</a:t>
            </a:r>
            <a:endParaRPr lang="en-US" sz="2000" dirty="0"/>
          </a:p>
        </p:txBody>
      </p:sp>
      <p:sp>
        <p:nvSpPr>
          <p:cNvPr id="3" name="Content Placeholder 2"/>
          <p:cNvSpPr>
            <a:spLocks noGrp="1"/>
          </p:cNvSpPr>
          <p:nvPr>
            <p:ph idx="1"/>
          </p:nvPr>
        </p:nvSpPr>
        <p:spPr/>
        <p:txBody>
          <a:bodyPr>
            <a:normAutofit fontScale="77500" lnSpcReduction="20000"/>
          </a:bodyPr>
          <a:lstStyle/>
          <a:p>
            <a:pPr>
              <a:buNone/>
            </a:pPr>
            <a:r>
              <a:rPr lang="en-US" sz="3200" b="1" dirty="0" smtClean="0"/>
              <a:t>2) Cellular Adaptation</a:t>
            </a:r>
          </a:p>
          <a:p>
            <a:pPr>
              <a:buNone/>
            </a:pPr>
            <a:endParaRPr lang="en-US" sz="3200" dirty="0" smtClean="0"/>
          </a:p>
          <a:p>
            <a:pPr>
              <a:buNone/>
            </a:pPr>
            <a:r>
              <a:rPr lang="en-US" sz="3200" dirty="0" smtClean="0"/>
              <a:t>As cells encounter stresses, either excessive physiologic demand or some pathologic stimuli, they may make functional or structural adaptations to maintain viability / homeostasis.</a:t>
            </a:r>
          </a:p>
          <a:p>
            <a:pPr>
              <a:buNone/>
            </a:pPr>
            <a:r>
              <a:rPr lang="en-US" sz="3200" dirty="0" smtClean="0"/>
              <a:t>Cells may respond to these stimuli by either </a:t>
            </a:r>
            <a:r>
              <a:rPr lang="en-US" sz="3200" i="1" dirty="0" smtClean="0"/>
              <a:t>increasing or decreasing their content of specific organelles.</a:t>
            </a:r>
          </a:p>
          <a:p>
            <a:pPr>
              <a:buNone/>
            </a:pPr>
            <a:endParaRPr lang="en-US" sz="3200" dirty="0" smtClean="0"/>
          </a:p>
          <a:p>
            <a:pPr>
              <a:buNone/>
            </a:pPr>
            <a:r>
              <a:rPr lang="en-US" sz="3200" b="1" dirty="0" smtClean="0"/>
              <a:t>Adaptive processes: atrophy, hypertrophy, hyperplasia and metaplasia are forms of adaptation.</a:t>
            </a:r>
            <a:endParaRPr lang="en-US" sz="3200" b="1" dirty="0" smtClean="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lstStyle/>
          <a:p>
            <a:fld id="{F2D7535E-AAF8-4589-ADE7-A2498A010E0D}"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609600"/>
          </a:xfrm>
        </p:spPr>
        <p:txBody>
          <a:bodyPr>
            <a:normAutofit/>
          </a:bodyPr>
          <a:lstStyle/>
          <a:p>
            <a:r>
              <a:rPr lang="en-US" sz="1800" b="1" dirty="0" smtClean="0"/>
              <a:t>CELL ADAPTATION, CELL INJURY and CELL DEATH, contd.</a:t>
            </a:r>
            <a:endParaRPr lang="en-US" sz="1800" dirty="0"/>
          </a:p>
        </p:txBody>
      </p:sp>
      <p:sp>
        <p:nvSpPr>
          <p:cNvPr id="3" name="Content Placeholder 2"/>
          <p:cNvSpPr>
            <a:spLocks noGrp="1"/>
          </p:cNvSpPr>
          <p:nvPr>
            <p:ph idx="1"/>
          </p:nvPr>
        </p:nvSpPr>
        <p:spPr>
          <a:xfrm>
            <a:off x="457200" y="1447800"/>
            <a:ext cx="8229600" cy="4800600"/>
          </a:xfrm>
        </p:spPr>
        <p:txBody>
          <a:bodyPr>
            <a:noAutofit/>
          </a:bodyPr>
          <a:lstStyle/>
          <a:p>
            <a:pPr>
              <a:buNone/>
            </a:pPr>
            <a:r>
              <a:rPr lang="en-US" sz="3200" b="1" dirty="0" smtClean="0"/>
              <a:t>3) Cell Injury</a:t>
            </a:r>
          </a:p>
          <a:p>
            <a:pPr>
              <a:buNone/>
            </a:pPr>
            <a:r>
              <a:rPr lang="en-US" sz="3200" dirty="0" smtClean="0"/>
              <a:t>	If the limits of adaptive response are exceeded, or in certain instances when adaptation is not possible, a sequence of events called </a:t>
            </a:r>
            <a:r>
              <a:rPr lang="en-US" sz="3200" b="1" dirty="0" smtClean="0"/>
              <a:t>cell injury occurs.</a:t>
            </a:r>
          </a:p>
          <a:p>
            <a:pPr>
              <a:buNone/>
            </a:pPr>
            <a:endParaRPr lang="en-US" sz="1200" dirty="0" smtClean="0"/>
          </a:p>
          <a:p>
            <a:pPr>
              <a:buNone/>
            </a:pPr>
            <a:r>
              <a:rPr lang="en-US" sz="3200" dirty="0" smtClean="0"/>
              <a:t>a) </a:t>
            </a:r>
            <a:r>
              <a:rPr lang="en-US" sz="3200" b="1" dirty="0" smtClean="0"/>
              <a:t>Reversible Cell Injury</a:t>
            </a:r>
          </a:p>
          <a:p>
            <a:r>
              <a:rPr lang="en-US" sz="3200" dirty="0" smtClean="0"/>
              <a:t>removal of stress will result in complete structural and functional integrity to be restored.</a:t>
            </a:r>
          </a:p>
          <a:p>
            <a:pPr>
              <a:buNone/>
            </a:pPr>
            <a:endParaRPr lang="en-US" sz="1200" dirty="0" smtClean="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normAutofit/>
          </a:bodyPr>
          <a:lstStyle/>
          <a:p>
            <a:fld id="{F2D7535E-AAF8-4589-ADE7-A2498A010E0D}"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6800" y="76200"/>
            <a:ext cx="7086600" cy="457200"/>
          </a:xfrm>
        </p:spPr>
        <p:txBody>
          <a:bodyPr>
            <a:normAutofit/>
          </a:bodyPr>
          <a:lstStyle/>
          <a:p>
            <a:r>
              <a:rPr lang="en-US" sz="2400" dirty="0" smtClean="0"/>
              <a:t>EXAMPLE OF A EUKARYOTIC CELL</a:t>
            </a:r>
            <a:endParaRPr lang="en-US" sz="2400" dirty="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normAutofit/>
          </a:bodyPr>
          <a:lstStyle/>
          <a:p>
            <a:fld id="{F2D7535E-AAF8-4589-ADE7-A2498A010E0D}" type="slidenum">
              <a:rPr lang="en-US" smtClean="0"/>
              <a:pPr/>
              <a:t>4</a:t>
            </a:fld>
            <a:endParaRPr lang="en-US" dirty="0"/>
          </a:p>
        </p:txBody>
      </p:sp>
      <p:pic>
        <p:nvPicPr>
          <p:cNvPr id="1026" name="Picture 2"/>
          <p:cNvPicPr>
            <a:picLocks noChangeAspect="1" noChangeArrowheads="1"/>
          </p:cNvPicPr>
          <p:nvPr/>
        </p:nvPicPr>
        <p:blipFill>
          <a:blip r:embed="rId2"/>
          <a:srcRect/>
          <a:stretch>
            <a:fillRect/>
          </a:stretch>
        </p:blipFill>
        <p:spPr bwMode="auto">
          <a:xfrm>
            <a:off x="1219200" y="609600"/>
            <a:ext cx="6934200" cy="5694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en-US" sz="3200" dirty="0" smtClean="0"/>
              <a:t>b) </a:t>
            </a:r>
            <a:r>
              <a:rPr lang="en-US" sz="3200" b="1" dirty="0" smtClean="0"/>
              <a:t>Irreversible Cell Injury / Cell Death</a:t>
            </a:r>
          </a:p>
          <a:p>
            <a:r>
              <a:rPr lang="en-US" sz="3200" dirty="0" smtClean="0"/>
              <a:t>if stimulus persists (or severe enough from the start) the cell will suffer irreversible cell injury and death.</a:t>
            </a:r>
          </a:p>
          <a:p>
            <a:r>
              <a:rPr lang="en-US" sz="3200" dirty="0" smtClean="0"/>
              <a:t>cell death is one of the most crucial events in pathology and can affect any type of cell.</a:t>
            </a:r>
          </a:p>
          <a:p>
            <a:r>
              <a:rPr lang="en-US" sz="3200" dirty="0" smtClean="0"/>
              <a:t>two principle morphologic patterns that are indicative of cell death:</a:t>
            </a:r>
          </a:p>
          <a:p>
            <a:pPr>
              <a:buNone/>
            </a:pPr>
            <a:endParaRPr lang="en-US" sz="1200" dirty="0" smtClean="0"/>
          </a:p>
          <a:p>
            <a:pPr>
              <a:buNone/>
            </a:pPr>
            <a:r>
              <a:rPr lang="en-US" sz="3200" dirty="0" smtClean="0"/>
              <a:t> </a:t>
            </a:r>
            <a:r>
              <a:rPr lang="en-US" sz="3200" b="1" dirty="0" smtClean="0"/>
              <a:t>Necrosis: type of cell death characterized by severe membrane injury and enzymatic degradation; </a:t>
            </a:r>
            <a:r>
              <a:rPr lang="en-US" sz="3200" dirty="0" smtClean="0"/>
              <a:t>always a pathologic process.</a:t>
            </a:r>
          </a:p>
          <a:p>
            <a:pPr>
              <a:buNone/>
            </a:pPr>
            <a:endParaRPr lang="en-US" sz="1200" dirty="0" smtClean="0"/>
          </a:p>
          <a:p>
            <a:pPr>
              <a:buNone/>
            </a:pPr>
            <a:r>
              <a:rPr lang="en-US" sz="3200" dirty="0" smtClean="0"/>
              <a:t> </a:t>
            </a:r>
            <a:r>
              <a:rPr lang="en-US" sz="3200" b="1" dirty="0" smtClean="0"/>
              <a:t>Apoptosis: regulated form of cell death; can be physiologic or pathologic process.</a:t>
            </a:r>
            <a:endParaRPr lang="en-US" sz="3200" dirty="0" smtClean="0"/>
          </a:p>
          <a:p>
            <a:endParaRPr lang="en-US" dirty="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lstStyle/>
          <a:p>
            <a:fld id="{F2D7535E-AAF8-4589-ADE7-A2498A010E0D}" type="slidenum">
              <a:rPr lang="en-US" smtClean="0"/>
              <a:pPr/>
              <a:t>40</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Plasma Membrane</a:t>
            </a:r>
            <a:endParaRPr lang="en-US" dirty="0"/>
          </a:p>
        </p:txBody>
      </p:sp>
      <p:sp>
        <p:nvSpPr>
          <p:cNvPr id="3" name="Content Placeholder 2"/>
          <p:cNvSpPr>
            <a:spLocks noGrp="1"/>
          </p:cNvSpPr>
          <p:nvPr>
            <p:ph idx="1"/>
          </p:nvPr>
        </p:nvSpPr>
        <p:spPr/>
        <p:txBody>
          <a:bodyPr>
            <a:normAutofit fontScale="92500"/>
          </a:bodyPr>
          <a:lstStyle/>
          <a:p>
            <a:r>
              <a:rPr lang="en-US" dirty="0" smtClean="0"/>
              <a:t>Outer lining of the cell.</a:t>
            </a:r>
          </a:p>
          <a:p>
            <a:r>
              <a:rPr lang="en-US" dirty="0" smtClean="0"/>
              <a:t>Separates and protects the cell from its surrounding environment</a:t>
            </a:r>
          </a:p>
          <a:p>
            <a:r>
              <a:rPr lang="en-US" dirty="0" smtClean="0"/>
              <a:t>Made up of a double layer of lipid molecules and protein</a:t>
            </a:r>
          </a:p>
          <a:p>
            <a:r>
              <a:rPr lang="en-US" dirty="0" smtClean="0"/>
              <a:t>Embedded proteins act as channels and pumps moving molecules in and out of the cell.</a:t>
            </a:r>
          </a:p>
          <a:p>
            <a:r>
              <a:rPr lang="en-US" dirty="0" smtClean="0"/>
              <a:t>A form of plasma membrane found in prokaryotes is usually called the cell membrane.</a:t>
            </a:r>
          </a:p>
          <a:p>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Cytoskeleton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Complex and dynamic cell component</a:t>
            </a:r>
          </a:p>
          <a:p>
            <a:r>
              <a:rPr lang="en-US" dirty="0" smtClean="0"/>
              <a:t>Acts to organize and maintain the cell’s shape</a:t>
            </a:r>
          </a:p>
          <a:p>
            <a:r>
              <a:rPr lang="en-US" dirty="0" smtClean="0"/>
              <a:t>Anchors organelles in place</a:t>
            </a:r>
          </a:p>
          <a:p>
            <a:r>
              <a:rPr lang="en-US" dirty="0" smtClean="0"/>
              <a:t>Helps during endocytosis – the uptake of external materials by a cell</a:t>
            </a:r>
          </a:p>
          <a:p>
            <a:r>
              <a:rPr lang="en-US" dirty="0" smtClean="0"/>
              <a:t>Moves parts of the cell in processes of growth and motility</a:t>
            </a:r>
          </a:p>
          <a:p>
            <a:r>
              <a:rPr lang="en-US" dirty="0" smtClean="0"/>
              <a:t>A great number of proteins are associated with the cytoskeleton, controlling a cell’s structure by directing, bundling and aligning filaments.</a:t>
            </a: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Cytoplasm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Internal, fluid-filled space of the cell</a:t>
            </a:r>
          </a:p>
          <a:p>
            <a:r>
              <a:rPr lang="en-US" dirty="0" smtClean="0"/>
              <a:t>Also called The Cytosol</a:t>
            </a:r>
          </a:p>
          <a:p>
            <a:r>
              <a:rPr lang="en-US" dirty="0" smtClean="0"/>
              <a:t>In eukaryotes all cell organelles reside in the cytosol</a:t>
            </a:r>
          </a:p>
          <a:p>
            <a:r>
              <a:rPr lang="en-US" dirty="0" smtClean="0"/>
              <a:t>It is also home to the cytoskeleton</a:t>
            </a:r>
          </a:p>
          <a:p>
            <a:r>
              <a:rPr lang="en-US" dirty="0" smtClean="0"/>
              <a:t>Contains dissolved nutrients</a:t>
            </a:r>
          </a:p>
          <a:p>
            <a:r>
              <a:rPr lang="en-US" dirty="0" smtClean="0"/>
              <a:t>Helps to break down waste products</a:t>
            </a:r>
          </a:p>
          <a:p>
            <a:r>
              <a:rPr lang="en-US" dirty="0" smtClean="0"/>
              <a:t>Moves materials around the cell through a process known as cytoplasmic streaming</a:t>
            </a:r>
          </a:p>
          <a:p>
            <a:r>
              <a:rPr lang="en-US" dirty="0" smtClean="0"/>
              <a:t>Contains many salts and is an excellent conductor of electricity.</a:t>
            </a: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Nucleus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Most conspicuous organelle found in eukaryotic cell</a:t>
            </a:r>
          </a:p>
          <a:p>
            <a:r>
              <a:rPr lang="en-US" dirty="0" smtClean="0"/>
              <a:t>Contains the cell’s chromosomes</a:t>
            </a:r>
          </a:p>
          <a:p>
            <a:r>
              <a:rPr lang="en-US" dirty="0" smtClean="0"/>
              <a:t>Place where almost all DNA replication and RNA synthesis occurs</a:t>
            </a:r>
          </a:p>
          <a:p>
            <a:r>
              <a:rPr lang="en-US" dirty="0" smtClean="0"/>
              <a:t>Spheroid in shape and separated from the cytosol by the nuclear membrane</a:t>
            </a:r>
          </a:p>
          <a:p>
            <a:r>
              <a:rPr lang="en-US" dirty="0" smtClean="0"/>
              <a:t>Nuclear membrane isolates and protects a cell’s DNA from molecules that could accidentally damage its structure or interfere with its processes.</a:t>
            </a:r>
          </a:p>
          <a:p>
            <a:r>
              <a:rPr lang="en-US" dirty="0" smtClean="0"/>
              <a:t>DNA is transcribed, forming Messenger RNA (mRNA)</a:t>
            </a:r>
          </a:p>
          <a:p>
            <a:r>
              <a:rPr lang="en-US" dirty="0" smtClean="0"/>
              <a:t>mRNA is transported to the cytosol where it is translated into a specific protein molecule</a:t>
            </a:r>
          </a:p>
          <a:p>
            <a:r>
              <a:rPr lang="en-US" dirty="0" smtClean="0"/>
              <a:t>In prokaryotes, DNA processing takes place in the cytoplasm.</a:t>
            </a: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Ribosome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Found in both prokaryotes and eukaryotes</a:t>
            </a:r>
          </a:p>
          <a:p>
            <a:r>
              <a:rPr lang="en-US" dirty="0" smtClean="0"/>
              <a:t>Composed of large complex molecules, including RNAs and Proteins</a:t>
            </a:r>
          </a:p>
          <a:p>
            <a:r>
              <a:rPr lang="en-US" dirty="0" smtClean="0"/>
              <a:t>Responsible for processing genetic instructions carried by a mRNA</a:t>
            </a:r>
          </a:p>
          <a:p>
            <a:r>
              <a:rPr lang="en-US" dirty="0" smtClean="0"/>
              <a:t>Process of converting the genetic code carried by a mRNA into the correct sequence of amino acids that make up a protein is called Translation</a:t>
            </a:r>
          </a:p>
          <a:p>
            <a:r>
              <a:rPr lang="en-US" dirty="0" smtClean="0"/>
              <a:t>There are usually large numbers of ribosomes in a cell as protein synthesis is extremely important for proper functioning of cells</a:t>
            </a:r>
          </a:p>
          <a:p>
            <a:r>
              <a:rPr lang="en-US" dirty="0" smtClean="0"/>
              <a:t>Ribosomes float freely in the cytosol but are sometimes bound to the endoplasmic reticulum</a:t>
            </a:r>
          </a:p>
          <a:p>
            <a:r>
              <a:rPr lang="en-US" dirty="0" smtClean="0"/>
              <a:t>Ribosomes comprise of one large and one small subunit, each having a different function during protein synthesis</a:t>
            </a: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3930</TotalTime>
  <Words>2783</Words>
  <Application>Microsoft Office PowerPoint</Application>
  <PresentationFormat>On-screen Show (4:3)</PresentationFormat>
  <Paragraphs>385</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Metro</vt:lpstr>
      <vt:lpstr>ANP101: INTRODUCTORY ANIMAL PHYSIOLOGY (2 UNITS)</vt:lpstr>
      <vt:lpstr>Prokaryotes and Eukaryotes</vt:lpstr>
      <vt:lpstr>Prokaryotes and Eukaryotes, contd.</vt:lpstr>
      <vt:lpstr>EXAMPLE OF A EUKARYOTIC CELL</vt:lpstr>
      <vt:lpstr>The Plasma Membrane</vt:lpstr>
      <vt:lpstr>The Cytoskeleton</vt:lpstr>
      <vt:lpstr>The Cytoplasm</vt:lpstr>
      <vt:lpstr>The Nucleus</vt:lpstr>
      <vt:lpstr>The Ribosome</vt:lpstr>
      <vt:lpstr>Mitochondria</vt:lpstr>
      <vt:lpstr>Glycolysis</vt:lpstr>
      <vt:lpstr>Kreb’s cycle or Citric acid cycle</vt:lpstr>
      <vt:lpstr>Kreb’s cycle or Citric acid cycle, contd.</vt:lpstr>
      <vt:lpstr>Chloroplasts and Mitochondria</vt:lpstr>
      <vt:lpstr>Endoplasmic reticulum and  Golgi apparatus</vt:lpstr>
      <vt:lpstr>Lysosomes and Peroxisomes</vt:lpstr>
      <vt:lpstr>Lysosomes and Peroxisomes, contd.</vt:lpstr>
      <vt:lpstr>Lysosomes and Peroxisomes, contd.</vt:lpstr>
      <vt:lpstr>THE CELL CYCLE</vt:lpstr>
      <vt:lpstr>Slide 20</vt:lpstr>
      <vt:lpstr>Key to the Cell Cycle chart</vt:lpstr>
      <vt:lpstr>MITOSIS</vt:lpstr>
      <vt:lpstr>Mitosis contd.</vt:lpstr>
      <vt:lpstr>Mitosis contd.</vt:lpstr>
      <vt:lpstr>Slide 25</vt:lpstr>
      <vt:lpstr>Slide 26</vt:lpstr>
      <vt:lpstr>MEIOSIS</vt:lpstr>
      <vt:lpstr>Meiosis I</vt:lpstr>
      <vt:lpstr>Meiosis I,  contd.</vt:lpstr>
      <vt:lpstr>Meiosis I,  contd.</vt:lpstr>
      <vt:lpstr>Meiosis II</vt:lpstr>
      <vt:lpstr>Meiosis II,  contd.</vt:lpstr>
      <vt:lpstr>Slide 33</vt:lpstr>
      <vt:lpstr>Slide 34</vt:lpstr>
      <vt:lpstr>Slide 35</vt:lpstr>
      <vt:lpstr>Slide 36</vt:lpstr>
      <vt:lpstr>CELL ADAPTATION, CELL INJURY and CELL DEATH</vt:lpstr>
      <vt:lpstr>CELL ADAPTATION, CELL INJURY and CELL DEATH contd…</vt:lpstr>
      <vt:lpstr>CELL ADAPTATION, CELL INJURY and CELL DEATH, contd.</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Osinowo</dc:creator>
  <cp:lastModifiedBy>Osinowo</cp:lastModifiedBy>
  <cp:revision>42</cp:revision>
  <dcterms:created xsi:type="dcterms:W3CDTF">2009-04-06T20:12:44Z</dcterms:created>
  <dcterms:modified xsi:type="dcterms:W3CDTF">2009-04-28T08:43:13Z</dcterms:modified>
</cp:coreProperties>
</file>